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60" r:id="rId2"/>
    <p:sldId id="268" r:id="rId3"/>
    <p:sldId id="266" r:id="rId4"/>
    <p:sldId id="257" r:id="rId5"/>
    <p:sldId id="272" r:id="rId6"/>
    <p:sldId id="258" r:id="rId7"/>
    <p:sldId id="261" r:id="rId8"/>
    <p:sldId id="259" r:id="rId9"/>
    <p:sldId id="274" r:id="rId10"/>
    <p:sldId id="275" r:id="rId11"/>
    <p:sldId id="276" r:id="rId12"/>
    <p:sldId id="270" r:id="rId13"/>
    <p:sldId id="277" r:id="rId14"/>
    <p:sldId id="293" r:id="rId15"/>
    <p:sldId id="279" r:id="rId16"/>
    <p:sldId id="278" r:id="rId17"/>
    <p:sldId id="280" r:id="rId18"/>
    <p:sldId id="281" r:id="rId19"/>
    <p:sldId id="283" r:id="rId20"/>
    <p:sldId id="284" r:id="rId21"/>
    <p:sldId id="292" r:id="rId22"/>
    <p:sldId id="282" r:id="rId23"/>
    <p:sldId id="290" r:id="rId24"/>
    <p:sldId id="285" r:id="rId25"/>
    <p:sldId id="294" r:id="rId26"/>
    <p:sldId id="295" r:id="rId27"/>
    <p:sldId id="271" r:id="rId28"/>
    <p:sldId id="287" r:id="rId29"/>
    <p:sldId id="288" r:id="rId30"/>
    <p:sldId id="286" r:id="rId31"/>
    <p:sldId id="289" r:id="rId32"/>
    <p:sldId id="267" r:id="rId33"/>
    <p:sldId id="264" r:id="rId34"/>
    <p:sldId id="269" r:id="rId35"/>
    <p:sldId id="263" r:id="rId36"/>
  </p:sldIdLst>
  <p:sldSz cx="12192000" cy="6858000"/>
  <p:notesSz cx="6858000" cy="9144000"/>
  <p:embeddedFontLst>
    <p:embeddedFont>
      <p:font typeface="Rabiohead" panose="020B0604020202020204" charset="0"/>
      <p:regular r:id="rId38"/>
    </p:embeddedFont>
    <p:embeddedFont>
      <p:font typeface="Calibri" panose="020F0502020204030204" pitchFamily="34" charset="0"/>
      <p:regular r:id="rId39"/>
      <p:bold r:id="rId40"/>
      <p:italic r:id="rId41"/>
      <p:boldItalic r:id="rId42"/>
    </p:embeddedFont>
    <p:embeddedFont>
      <p:font typeface="Segoe UI Light" panose="020B0502040204020203" pitchFamily="34" charset="0"/>
      <p:regular r:id="rId43"/>
      <p:italic r:id="rId44"/>
    </p:embeddedFont>
    <p:embeddedFont>
      <p:font typeface="Segoe UI" panose="020B0502040204020203" pitchFamily="34" charset="0"/>
      <p:regular r:id="rId45"/>
      <p:bold r:id="rId46"/>
      <p:italic r:id="rId47"/>
      <p:boldItalic r:id="rId48"/>
    </p:embeddedFont>
    <p:embeddedFont>
      <p:font typeface="Calibri Light" panose="020F0302020204030204" pitchFamily="34" charset="0"/>
      <p:regular r:id="rId49"/>
      <p:italic r:id="rId50"/>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rián Díaz Cervera" initials="ADC" lastIdx="1" clrIdx="0">
    <p:extLst>
      <p:ext uri="{19B8F6BF-5375-455C-9EA6-DF929625EA0E}">
        <p15:presenceInfo xmlns:p15="http://schemas.microsoft.com/office/powerpoint/2012/main" userId="S-1-5-21-507921405-1682526488-1708537768-81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D1FF"/>
    <a:srgbClr val="0072C5"/>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9" autoAdjust="0"/>
    <p:restoredTop sz="94660"/>
  </p:normalViewPr>
  <p:slideViewPr>
    <p:cSldViewPr snapToGrid="0" showGuides="1">
      <p:cViewPr varScale="1">
        <p:scale>
          <a:sx n="49" d="100"/>
          <a:sy n="49" d="100"/>
        </p:scale>
        <p:origin x="67" y="83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6-07T11:28:08.371"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07/06/2015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‹Nº›</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Build-Measure-Learn</a:t>
            </a:r>
            <a:r>
              <a:rPr lang="en-US" sz="900" baseline="0" dirty="0" smtClean="0"/>
              <a:t> was coined in “The Lean Startup”, by Eric </a:t>
            </a:r>
            <a:r>
              <a:rPr lang="en-US" sz="900" baseline="0" dirty="0" err="1" smtClean="0"/>
              <a:t>Ries</a:t>
            </a:r>
            <a:r>
              <a:rPr lang="en-US" sz="900" baseline="0" dirty="0" smtClean="0"/>
              <a:t>. Although the discussion in the book is primarily focused on startup environments, aspects of it can be applied generally to help deliver value quickly. The main idea here is that agility can be achieved by iterating quickly through these high-level steps.</a:t>
            </a:r>
          </a:p>
          <a:p>
            <a:endParaRPr lang="en-US" sz="900" baseline="0" dirty="0" smtClean="0"/>
          </a:p>
          <a:p>
            <a:r>
              <a:rPr lang="en-US" sz="900" baseline="0" dirty="0" smtClean="0"/>
              <a:t>The ALM capabilities of Team Foundation Server and Visual Studio help organizations through four different stages – Planning, Development, Release and Operations.</a:t>
            </a:r>
            <a:endParaRPr lang="en-US" sz="900"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6/7/2015 11:27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31890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las empresas hay dos tipos de</a:t>
            </a:r>
            <a:r>
              <a:rPr lang="es-ES" baseline="0" dirty="0" smtClean="0"/>
              <a:t> personas: unos entusiastas que quieren llevar las ultimas tecnologías aunque no la conozcan y otro tipo Mourinho que son más agrios y que nunca quieren los cambios </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10</a:t>
            </a:fld>
            <a:endParaRPr lang="es-ES"/>
          </a:p>
        </p:txBody>
      </p:sp>
    </p:spTree>
    <p:extLst>
      <p:ext uri="{BB962C8B-B14F-4D97-AF65-F5344CB8AC3E}">
        <p14:creationId xmlns:p14="http://schemas.microsoft.com/office/powerpoint/2010/main" val="3588453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Joel</a:t>
            </a:r>
            <a:r>
              <a:rPr lang="es-ES" baseline="0" dirty="0" smtClean="0"/>
              <a:t> </a:t>
            </a:r>
            <a:r>
              <a:rPr lang="es-ES" baseline="0" dirty="0" err="1" smtClean="0"/>
              <a:t>Spolsky</a:t>
            </a:r>
            <a:r>
              <a:rPr lang="es-ES" baseline="0" dirty="0" smtClean="0"/>
              <a:t> fue uno de los fundadores de </a:t>
            </a:r>
            <a:r>
              <a:rPr lang="es-ES" baseline="0" dirty="0" err="1" smtClean="0"/>
              <a:t>Stack</a:t>
            </a:r>
            <a:r>
              <a:rPr lang="es-ES" baseline="0" dirty="0" smtClean="0"/>
              <a:t> </a:t>
            </a:r>
            <a:r>
              <a:rPr lang="es-ES" baseline="0" dirty="0" err="1" smtClean="0"/>
              <a:t>Over</a:t>
            </a:r>
            <a:r>
              <a:rPr lang="es-ES" baseline="0" dirty="0" smtClean="0"/>
              <a:t> </a:t>
            </a:r>
            <a:r>
              <a:rPr lang="es-ES" baseline="0" dirty="0" err="1" smtClean="0"/>
              <a:t>Flow</a:t>
            </a:r>
            <a:r>
              <a:rPr lang="es-ES" baseline="0" dirty="0" smtClean="0"/>
              <a:t>, jefe de producto de Word </a:t>
            </a:r>
            <a:r>
              <a:rPr lang="es-ES" baseline="0" dirty="0" err="1" smtClean="0"/>
              <a:t>Perfect</a:t>
            </a:r>
            <a:r>
              <a:rPr lang="es-ES" baseline="0" dirty="0" smtClean="0"/>
              <a:t>.</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11</a:t>
            </a:fld>
            <a:endParaRPr lang="es-ES"/>
          </a:p>
        </p:txBody>
      </p:sp>
    </p:spTree>
    <p:extLst>
      <p:ext uri="{BB962C8B-B14F-4D97-AF65-F5344CB8AC3E}">
        <p14:creationId xmlns:p14="http://schemas.microsoft.com/office/powerpoint/2010/main" val="200838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Uno</a:t>
            </a:r>
            <a:r>
              <a:rPr lang="es-ES" baseline="0" dirty="0" smtClean="0"/>
              <a:t> de los grandes problemas que tiene SharePoint es que para desarrollar es necesario tener un SharePoint en tu maquina o acceso al mismo, con lo cual es necesario ordenadores con grandes prestación. Ahora incluso desde un navegador es posible desarrollar para Office 365.</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16</a:t>
            </a:fld>
            <a:endParaRPr lang="es-ES"/>
          </a:p>
        </p:txBody>
      </p:sp>
    </p:spTree>
    <p:extLst>
      <p:ext uri="{BB962C8B-B14F-4D97-AF65-F5344CB8AC3E}">
        <p14:creationId xmlns:p14="http://schemas.microsoft.com/office/powerpoint/2010/main" val="311714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a:t>
            </a:r>
            <a:r>
              <a:rPr lang="es-ES" baseline="0" dirty="0" smtClean="0"/>
              <a:t> desarrollos en Office 365 puedes ser muy variados y de todo los tipos pero vamos a centrarnos en los siguientes:</a:t>
            </a: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17</a:t>
            </a:fld>
            <a:endParaRPr lang="es-ES"/>
          </a:p>
        </p:txBody>
      </p:sp>
    </p:spTree>
    <p:extLst>
      <p:ext uri="{BB962C8B-B14F-4D97-AF65-F5344CB8AC3E}">
        <p14:creationId xmlns:p14="http://schemas.microsoft.com/office/powerpoint/2010/main" val="182416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630DD690-6CB8-4549-BE7E-DD1B9C0B04A0}" type="datetime1">
              <a:rPr lang="en-US" smtClean="0">
                <a:solidFill>
                  <a:prstClr val="black"/>
                </a:solidFill>
              </a:rPr>
              <a:pPr/>
              <a:t>6/7/2015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169041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endParaRPr lang="es-ES" dirty="0"/>
          </a:p>
        </p:txBody>
      </p:sp>
      <p:sp>
        <p:nvSpPr>
          <p:cNvPr id="6" name="5 Marcador de pie de página"/>
          <p:cNvSpPr>
            <a:spLocks noGrp="1"/>
          </p:cNvSpPr>
          <p:nvPr>
            <p:ph type="ftr" sz="quarter" idx="10"/>
          </p:nvPr>
        </p:nvSpPr>
        <p:spPr>
          <a:xfrm rot="-5400000">
            <a:off x="9551543" y="3466275"/>
            <a:ext cx="4767675" cy="513242"/>
          </a:xfrm>
          <a:prstGeom prst="rect">
            <a:avLst/>
          </a:prstGeom>
        </p:spPr>
        <p:txBody>
          <a:bodyPr/>
          <a:lstStyle/>
          <a:p>
            <a:endParaRPr lang="es-ES" dirty="0"/>
          </a:p>
        </p:txBody>
      </p:sp>
    </p:spTree>
    <p:extLst>
      <p:ext uri="{BB962C8B-B14F-4D97-AF65-F5344CB8AC3E}">
        <p14:creationId xmlns:p14="http://schemas.microsoft.com/office/powerpoint/2010/main" val="750676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143115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s-E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ES" dirty="0"/>
          </a:p>
        </p:txBody>
      </p:sp>
      <p:sp>
        <p:nvSpPr>
          <p:cNvPr id="4" name="Date Placeholder 3"/>
          <p:cNvSpPr>
            <a:spLocks noGrp="1"/>
          </p:cNvSpPr>
          <p:nvPr>
            <p:ph type="dt" sz="half" idx="10"/>
          </p:nvPr>
        </p:nvSpPr>
        <p:spPr>
          <a:xfrm>
            <a:off x="838201" y="6356352"/>
            <a:ext cx="2743200" cy="365125"/>
          </a:xfrm>
          <a:prstGeom prst="rect">
            <a:avLst/>
          </a:prstGeom>
        </p:spPr>
        <p:txBody>
          <a:bodyPr/>
          <a:lstStyle/>
          <a:p>
            <a:fld id="{68933DEC-2A7A-45C0-821D-1E774F69F171}" type="datetimeFigureOut">
              <a:rPr lang="es-ES" smtClean="0"/>
              <a:t>07/06/2015</a:t>
            </a:fld>
            <a:endParaRPr lang="es-ES"/>
          </a:p>
        </p:txBody>
      </p:sp>
      <p:sp>
        <p:nvSpPr>
          <p:cNvPr id="5" name="Footer Placeholder 4"/>
          <p:cNvSpPr>
            <a:spLocks noGrp="1"/>
          </p:cNvSpPr>
          <p:nvPr>
            <p:ph type="ftr" sz="quarter" idx="11"/>
          </p:nvPr>
        </p:nvSpPr>
        <p:spPr>
          <a:xfrm>
            <a:off x="4038601" y="6356352"/>
            <a:ext cx="4114801" cy="365125"/>
          </a:xfrm>
          <a:prstGeom prst="rect">
            <a:avLst/>
          </a:prstGeom>
        </p:spPr>
        <p:txBody>
          <a:bodyPr/>
          <a:lstStyle/>
          <a:p>
            <a:endParaRPr lang="es-ES"/>
          </a:p>
        </p:txBody>
      </p:sp>
      <p:sp>
        <p:nvSpPr>
          <p:cNvPr id="6" name="Slide Number Placeholder 5"/>
          <p:cNvSpPr>
            <a:spLocks noGrp="1"/>
          </p:cNvSpPr>
          <p:nvPr>
            <p:ph type="sldNum" sz="quarter" idx="12"/>
          </p:nvPr>
        </p:nvSpPr>
        <p:spPr>
          <a:xfrm>
            <a:off x="8610601" y="6356352"/>
            <a:ext cx="2743200" cy="365125"/>
          </a:xfrm>
          <a:prstGeom prst="rect">
            <a:avLst/>
          </a:prstGeom>
        </p:spPr>
        <p:txBody>
          <a:bodyPr/>
          <a:lstStyle/>
          <a:p>
            <a:fld id="{522E9773-08DE-42A1-8267-E5DBA208F98D}" type="slidenum">
              <a:rPr lang="es-ES" smtClean="0"/>
              <a:t>‹Nº›</a:t>
            </a:fld>
            <a:endParaRPr lang="es-ES"/>
          </a:p>
        </p:txBody>
      </p:sp>
    </p:spTree>
    <p:extLst>
      <p:ext uri="{BB962C8B-B14F-4D97-AF65-F5344CB8AC3E}">
        <p14:creationId xmlns:p14="http://schemas.microsoft.com/office/powerpoint/2010/main" val="28707414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0" r:id="rId13"/>
    <p:sldLayoutId id="2147483671" r:id="rId14"/>
    <p:sldLayoutId id="2147483672" r:id="rId1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hyperlink" Target="http://www.joelonsoftware.com/articles/fog0000000043.html"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OfficeDev/PnP"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3099909" y="420682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s-ES" dirty="0" smtClean="0">
                <a:solidFill>
                  <a:schemeClr val="bg1"/>
                </a:solidFill>
              </a:rPr>
              <a:t>ALM en Office 365 </a:t>
            </a:r>
          </a:p>
          <a:p>
            <a:r>
              <a:rPr lang="es-ES" dirty="0">
                <a:solidFill>
                  <a:schemeClr val="bg1"/>
                </a:solidFill>
              </a:rPr>
              <a:t>	</a:t>
            </a:r>
            <a:r>
              <a:rPr lang="es-ES" dirty="0" smtClean="0">
                <a:solidFill>
                  <a:schemeClr val="bg1"/>
                </a:solidFill>
              </a:rPr>
              <a:t>			</a:t>
            </a:r>
            <a:r>
              <a:rPr lang="es-ES" dirty="0" err="1" smtClean="0">
                <a:solidFill>
                  <a:schemeClr val="bg1"/>
                </a:solidFill>
              </a:rPr>
              <a:t>by</a:t>
            </a:r>
            <a:r>
              <a:rPr lang="es-ES" dirty="0" smtClean="0">
                <a:solidFill>
                  <a:schemeClr val="bg1"/>
                </a:solidFill>
              </a:rPr>
              <a:t> Adrián Díaz </a:t>
            </a:r>
            <a:endParaRPr lang="es-ES" dirty="0">
              <a:solidFill>
                <a:schemeClr val="bg1"/>
              </a:solidFill>
            </a:endParaRPr>
          </a:p>
        </p:txBody>
      </p:sp>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p:cNvPicPr>
            <a:picLocks noChangeAspect="1"/>
          </p:cNvPicPr>
          <p:nvPr/>
        </p:nvPicPr>
        <p:blipFill>
          <a:blip r:embed="rId3"/>
          <a:stretch>
            <a:fillRect/>
          </a:stretch>
        </p:blipFill>
        <p:spPr>
          <a:xfrm>
            <a:off x="887740" y="689060"/>
            <a:ext cx="3848976" cy="4960189"/>
          </a:xfrm>
          <a:prstGeom prst="rect">
            <a:avLst/>
          </a:prstGeom>
        </p:spPr>
      </p:pic>
      <p:pic>
        <p:nvPicPr>
          <p:cNvPr id="3" name="Marcador de posición de imagen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5556" r="5556"/>
          <a:stretch>
            <a:fillRect/>
          </a:stretch>
        </p:blipFill>
        <p:spPr>
          <a:xfrm>
            <a:off x="6096000" y="855406"/>
            <a:ext cx="6096000" cy="6002594"/>
          </a:xfrm>
        </p:spPr>
      </p:pic>
    </p:spTree>
    <p:extLst>
      <p:ext uri="{BB962C8B-B14F-4D97-AF65-F5344CB8AC3E}">
        <p14:creationId xmlns:p14="http://schemas.microsoft.com/office/powerpoint/2010/main" val="23974024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12 </a:t>
            </a:r>
            <a:r>
              <a:rPr lang="en-US" dirty="0" err="1"/>
              <a:t>preguntas</a:t>
            </a:r>
            <a:r>
              <a:rPr lang="en-US" dirty="0"/>
              <a:t> de </a:t>
            </a:r>
            <a:r>
              <a:rPr lang="en-US" dirty="0" err="1"/>
              <a:t>Spolsky</a:t>
            </a:r>
            <a:endParaRPr lang="es-ES" dirty="0"/>
          </a:p>
        </p:txBody>
      </p:sp>
      <p:sp>
        <p:nvSpPr>
          <p:cNvPr id="6" name="Marcador de contenido 5"/>
          <p:cNvSpPr>
            <a:spLocks noGrp="1"/>
          </p:cNvSpPr>
          <p:nvPr>
            <p:ph idx="11"/>
          </p:nvPr>
        </p:nvSpPr>
        <p:spPr/>
        <p:txBody>
          <a:bodyPr>
            <a:normAutofit fontScale="55000" lnSpcReduction="20000"/>
          </a:bodyPr>
          <a:lstStyle/>
          <a:p>
            <a:r>
              <a:rPr lang="en-US" dirty="0"/>
              <a:t>Do you use source control?</a:t>
            </a:r>
          </a:p>
          <a:p>
            <a:r>
              <a:rPr lang="en-US" dirty="0"/>
              <a:t>Can you make a build in one step?</a:t>
            </a:r>
          </a:p>
          <a:p>
            <a:r>
              <a:rPr lang="en-US" dirty="0"/>
              <a:t>Do you make daily builds?</a:t>
            </a:r>
          </a:p>
          <a:p>
            <a:r>
              <a:rPr lang="en-US" dirty="0"/>
              <a:t>Do you have a bug database?</a:t>
            </a:r>
          </a:p>
          <a:p>
            <a:r>
              <a:rPr lang="en-US" dirty="0"/>
              <a:t>Do you fix bugs before writing new code?</a:t>
            </a:r>
          </a:p>
          <a:p>
            <a:r>
              <a:rPr lang="en-US" dirty="0"/>
              <a:t>Do you have an up-to-date schedule?</a:t>
            </a:r>
          </a:p>
          <a:p>
            <a:r>
              <a:rPr lang="en-US" dirty="0"/>
              <a:t>Do you have a spec?</a:t>
            </a:r>
          </a:p>
          <a:p>
            <a:r>
              <a:rPr lang="en-US" dirty="0"/>
              <a:t>Do programmers have quiet working conditions?</a:t>
            </a:r>
          </a:p>
          <a:p>
            <a:r>
              <a:rPr lang="en-US" dirty="0"/>
              <a:t>Do you use the best tools money can buy?</a:t>
            </a:r>
          </a:p>
          <a:p>
            <a:r>
              <a:rPr lang="en-US" dirty="0"/>
              <a:t>Do you have testers?</a:t>
            </a:r>
          </a:p>
          <a:p>
            <a:r>
              <a:rPr lang="en-US" dirty="0"/>
              <a:t>Do new candidates write code during their interview?</a:t>
            </a:r>
          </a:p>
          <a:p>
            <a:r>
              <a:rPr lang="en-US" dirty="0"/>
              <a:t>Do you do hallway usability testing?</a:t>
            </a:r>
          </a:p>
          <a:p>
            <a:endParaRPr lang="es-ES" dirty="0" smtClean="0"/>
          </a:p>
          <a:p>
            <a:r>
              <a:rPr lang="es-ES" dirty="0">
                <a:hlinkClick r:id="rId3"/>
              </a:rPr>
              <a:t>http://www.joelonsoftware.com/articles/fog0000000043.html</a:t>
            </a:r>
            <a:endParaRPr lang="es-ES" dirty="0"/>
          </a:p>
          <a:p>
            <a:endParaRPr lang="es-ES" dirty="0"/>
          </a:p>
        </p:txBody>
      </p:sp>
      <p:pic>
        <p:nvPicPr>
          <p:cNvPr id="7" name="Picture 2" descr="http://tiendas.fnac.es/majadahonda/files/2012/07/las-doce-pruebas1.jpg"/>
          <p:cNvPicPr>
            <a:picLocks noGrp="1" noChangeAspect="1" noChangeArrowheads="1"/>
          </p:cNvPicPr>
          <p:nvPr>
            <p:ph idx="10"/>
          </p:nvPr>
        </p:nvPicPr>
        <p:blipFill>
          <a:blip r:embed="rId4">
            <a:extLst>
              <a:ext uri="{28A0092B-C50C-407E-A947-70E740481C1C}">
                <a14:useLocalDpi xmlns:a14="http://schemas.microsoft.com/office/drawing/2010/main" val="0"/>
              </a:ext>
            </a:extLst>
          </a:blip>
          <a:srcRect/>
          <a:stretch>
            <a:fillRect/>
          </a:stretch>
        </p:blipFill>
        <p:spPr bwMode="auto">
          <a:xfrm>
            <a:off x="1112808" y="1822450"/>
            <a:ext cx="369210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9360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05442" y="869796"/>
            <a:ext cx="5546784" cy="5096106"/>
          </a:xfrm>
        </p:spPr>
        <p:txBody>
          <a:bodyPr/>
          <a:lstStyle/>
          <a:p>
            <a:r>
              <a:rPr lang="es-ES" dirty="0" smtClean="0"/>
              <a:t>ALM en 365</a:t>
            </a:r>
            <a:endParaRPr lang="es-ES" dirty="0"/>
          </a:p>
        </p:txBody>
      </p:sp>
      <p:pic>
        <p:nvPicPr>
          <p:cNvPr id="5" name="Marcador de posición de imagen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15704020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Consideraciones previas </a:t>
            </a:r>
            <a:endParaRPr lang="es-ES" dirty="0"/>
          </a:p>
        </p:txBody>
      </p:sp>
      <p:sp>
        <p:nvSpPr>
          <p:cNvPr id="5" name="Marcador de contenido 4"/>
          <p:cNvSpPr>
            <a:spLocks noGrp="1"/>
          </p:cNvSpPr>
          <p:nvPr>
            <p:ph idx="1"/>
          </p:nvPr>
        </p:nvSpPr>
        <p:spPr/>
        <p:txBody>
          <a:bodyPr/>
          <a:lstStyle/>
          <a:p>
            <a:r>
              <a:rPr lang="es-ES" dirty="0" smtClean="0"/>
              <a:t>Diferente al ciclo en SharePoint =&gt; + sencillo + estándar </a:t>
            </a:r>
          </a:p>
          <a:p>
            <a:r>
              <a:rPr lang="es-ES" b="1" dirty="0"/>
              <a:t>Ventajas y </a:t>
            </a:r>
            <a:r>
              <a:rPr lang="es-ES" b="1" dirty="0" smtClean="0"/>
              <a:t>cambios</a:t>
            </a:r>
          </a:p>
          <a:p>
            <a:pPr lvl="1"/>
            <a:r>
              <a:rPr lang="es-ES" dirty="0"/>
              <a:t>Conceptos como los pruebas, establecimiento de compilaciones, implementación y control de calidad se pueden ampliar para incluir la implementación en SharePoint como una aplicación de SharePoint. </a:t>
            </a:r>
            <a:endParaRPr lang="es-ES" dirty="0" smtClean="0"/>
          </a:p>
          <a:p>
            <a:pPr lvl="1"/>
            <a:endParaRPr lang="es-ES" dirty="0" smtClean="0"/>
          </a:p>
          <a:p>
            <a:pPr lvl="1"/>
            <a:r>
              <a:rPr lang="es-ES" dirty="0"/>
              <a:t>S</a:t>
            </a:r>
            <a:r>
              <a:rPr lang="es-ES" dirty="0" smtClean="0"/>
              <a:t>oluciones </a:t>
            </a:r>
            <a:r>
              <a:rPr lang="es-ES" dirty="0"/>
              <a:t>consistentes en varios componentes de aplicación que abarcan o combinan distintos tipos de opciones de </a:t>
            </a:r>
            <a:r>
              <a:rPr lang="es-ES" dirty="0" smtClean="0"/>
              <a:t>hospedaje </a:t>
            </a:r>
          </a:p>
          <a:p>
            <a:pPr lvl="2"/>
            <a:r>
              <a:rPr lang="es-ES" b="1" dirty="0" smtClean="0"/>
              <a:t>=&gt; </a:t>
            </a:r>
            <a:r>
              <a:rPr lang="es-ES" dirty="0"/>
              <a:t>Estos requisitos pueden suponer un cambio significativo en la forma en que desarrolladores y equipos afrontan el proceso diario de creación e implementación</a:t>
            </a:r>
            <a:endParaRPr lang="es-ES" b="1" dirty="0"/>
          </a:p>
          <a:p>
            <a:endParaRPr lang="es-ES" dirty="0"/>
          </a:p>
        </p:txBody>
      </p:sp>
    </p:spTree>
    <p:extLst>
      <p:ext uri="{BB962C8B-B14F-4D97-AF65-F5344CB8AC3E}">
        <p14:creationId xmlns:p14="http://schemas.microsoft.com/office/powerpoint/2010/main" val="21788989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Cloud </a:t>
            </a:r>
            <a:r>
              <a:rPr lang="es-ES" dirty="0" err="1" smtClean="0"/>
              <a:t>First</a:t>
            </a:r>
            <a:r>
              <a:rPr lang="es-ES" dirty="0" smtClean="0"/>
              <a:t>, Mobile </a:t>
            </a:r>
            <a:r>
              <a:rPr lang="es-ES" dirty="0" err="1" smtClean="0"/>
              <a:t>First</a:t>
            </a:r>
            <a:r>
              <a:rPr lang="es-ES" dirty="0" smtClean="0"/>
              <a:t> …</a:t>
            </a:r>
            <a:endParaRPr lang="es-ES" dirty="0"/>
          </a:p>
        </p:txBody>
      </p:sp>
      <p:sp>
        <p:nvSpPr>
          <p:cNvPr id="5" name="Marcador de contenido 4"/>
          <p:cNvSpPr>
            <a:spLocks noGrp="1"/>
          </p:cNvSpPr>
          <p:nvPr>
            <p:ph idx="1"/>
          </p:nvPr>
        </p:nvSpPr>
        <p:spPr/>
        <p:txBody>
          <a:bodyPr/>
          <a:lstStyle/>
          <a:p>
            <a:endParaRPr lang="es-ES"/>
          </a:p>
        </p:txBody>
      </p:sp>
      <p:pic>
        <p:nvPicPr>
          <p:cNvPr id="6" name="Imagen 5"/>
          <p:cNvPicPr>
            <a:picLocks noChangeAspect="1"/>
          </p:cNvPicPr>
          <p:nvPr/>
        </p:nvPicPr>
        <p:blipFill>
          <a:blip r:embed="rId2"/>
          <a:stretch>
            <a:fillRect/>
          </a:stretch>
        </p:blipFill>
        <p:spPr>
          <a:xfrm>
            <a:off x="274640" y="1825625"/>
            <a:ext cx="11079159" cy="4351338"/>
          </a:xfrm>
          <a:prstGeom prst="rect">
            <a:avLst/>
          </a:prstGeom>
        </p:spPr>
      </p:pic>
    </p:spTree>
    <p:extLst>
      <p:ext uri="{BB962C8B-B14F-4D97-AF65-F5344CB8AC3E}">
        <p14:creationId xmlns:p14="http://schemas.microsoft.com/office/powerpoint/2010/main" val="233247710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Fases en el ALM</a:t>
            </a:r>
            <a:endParaRPr lang="es-ES" dirty="0"/>
          </a:p>
        </p:txBody>
      </p:sp>
      <p:sp>
        <p:nvSpPr>
          <p:cNvPr id="5" name="Subtítulo 4"/>
          <p:cNvSpPr>
            <a:spLocks noGrp="1"/>
          </p:cNvSpPr>
          <p:nvPr>
            <p:ph type="subTitle" idx="1"/>
          </p:nvPr>
        </p:nvSpPr>
        <p:spPr/>
        <p:txBody>
          <a:bodyPr/>
          <a:lstStyle/>
          <a:p>
            <a:r>
              <a:rPr lang="es-ES" dirty="0" smtClean="0"/>
              <a:t>Requisitos, Desarrollo, Diseño, </a:t>
            </a:r>
            <a:r>
              <a:rPr lang="es-ES" dirty="0" err="1" smtClean="0"/>
              <a:t>Testing</a:t>
            </a:r>
            <a:r>
              <a:rPr lang="es-ES" dirty="0" smtClean="0"/>
              <a:t>, Despliegue, Operaciones</a:t>
            </a:r>
            <a:endParaRPr lang="es-ES" dirty="0"/>
          </a:p>
        </p:txBody>
      </p:sp>
    </p:spTree>
    <p:extLst>
      <p:ext uri="{BB962C8B-B14F-4D97-AF65-F5344CB8AC3E}">
        <p14:creationId xmlns:p14="http://schemas.microsoft.com/office/powerpoint/2010/main" val="25002684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Desarrollo: Entornos de desarrollo</a:t>
            </a:r>
            <a:endParaRPr lang="es-ES" dirty="0"/>
          </a:p>
        </p:txBody>
      </p:sp>
      <p:pic>
        <p:nvPicPr>
          <p:cNvPr id="4" name="Marcador de contenido 3"/>
          <p:cNvPicPr>
            <a:picLocks noGrp="1" noChangeAspect="1"/>
          </p:cNvPicPr>
          <p:nvPr>
            <p:ph idx="1"/>
          </p:nvPr>
        </p:nvPicPr>
        <p:blipFill>
          <a:blip r:embed="rId3"/>
          <a:stretch>
            <a:fillRect/>
          </a:stretch>
        </p:blipFill>
        <p:spPr>
          <a:xfrm>
            <a:off x="733245" y="1500996"/>
            <a:ext cx="10049774" cy="4641011"/>
          </a:xfrm>
          <a:prstGeom prst="rect">
            <a:avLst/>
          </a:prstGeom>
        </p:spPr>
      </p:pic>
    </p:spTree>
    <p:extLst>
      <p:ext uri="{BB962C8B-B14F-4D97-AF65-F5344CB8AC3E}">
        <p14:creationId xmlns:p14="http://schemas.microsoft.com/office/powerpoint/2010/main" val="39500652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Desarrollo: Tipo de Desarrollos</a:t>
            </a:r>
            <a:endParaRPr lang="es-ES" dirty="0"/>
          </a:p>
        </p:txBody>
      </p:sp>
      <p:sp>
        <p:nvSpPr>
          <p:cNvPr id="3" name="Marcador de contenido 2"/>
          <p:cNvSpPr>
            <a:spLocks noGrp="1"/>
          </p:cNvSpPr>
          <p:nvPr>
            <p:ph idx="1"/>
          </p:nvPr>
        </p:nvSpPr>
        <p:spPr>
          <a:xfrm>
            <a:off x="350575" y="1428271"/>
            <a:ext cx="11079159" cy="4351338"/>
          </a:xfrm>
        </p:spPr>
        <p:txBody>
          <a:bodyPr>
            <a:normAutofit lnSpcReduction="10000"/>
          </a:bodyPr>
          <a:lstStyle/>
          <a:p>
            <a:r>
              <a:rPr lang="es-ES" dirty="0" smtClean="0"/>
              <a:t>Modelo Apps</a:t>
            </a:r>
          </a:p>
          <a:p>
            <a:pPr lvl="1"/>
            <a:r>
              <a:rPr lang="es-ES" dirty="0" smtClean="0"/>
              <a:t>SharePoint </a:t>
            </a:r>
            <a:r>
              <a:rPr lang="es-ES" dirty="0" err="1" smtClean="0"/>
              <a:t>Hosted</a:t>
            </a:r>
            <a:endParaRPr lang="es-ES" dirty="0" smtClean="0"/>
          </a:p>
          <a:p>
            <a:pPr lvl="1"/>
            <a:r>
              <a:rPr lang="es-ES" dirty="0" err="1" smtClean="0"/>
              <a:t>Provider</a:t>
            </a:r>
            <a:r>
              <a:rPr lang="es-ES" dirty="0" smtClean="0"/>
              <a:t> </a:t>
            </a:r>
            <a:r>
              <a:rPr lang="es-ES" dirty="0" err="1" smtClean="0"/>
              <a:t>Hosted</a:t>
            </a:r>
            <a:endParaRPr lang="es-ES" dirty="0" smtClean="0"/>
          </a:p>
          <a:p>
            <a:pPr lvl="1"/>
            <a:r>
              <a:rPr lang="es-ES" dirty="0" smtClean="0"/>
              <a:t>Office Apps</a:t>
            </a:r>
          </a:p>
          <a:p>
            <a:pPr lvl="1"/>
            <a:endParaRPr lang="es-ES" dirty="0" smtClean="0"/>
          </a:p>
          <a:p>
            <a:r>
              <a:rPr lang="es-ES" dirty="0" smtClean="0"/>
              <a:t>Modelo Cloud</a:t>
            </a:r>
          </a:p>
          <a:p>
            <a:endParaRPr lang="es-ES" dirty="0"/>
          </a:p>
          <a:p>
            <a:r>
              <a:rPr lang="es-ES" dirty="0" smtClean="0"/>
              <a:t>Desarrollo Móvil (Xamarin, </a:t>
            </a:r>
            <a:r>
              <a:rPr lang="es-ES" dirty="0" err="1" smtClean="0"/>
              <a:t>Cordova</a:t>
            </a:r>
            <a:r>
              <a:rPr lang="es-ES" dirty="0" smtClean="0"/>
              <a:t>,..)</a:t>
            </a:r>
          </a:p>
          <a:p>
            <a:endParaRPr lang="es-ES" dirty="0" smtClean="0"/>
          </a:p>
          <a:p>
            <a:r>
              <a:rPr lang="es-ES" dirty="0" err="1" smtClean="0"/>
              <a:t>Customizacion</a:t>
            </a:r>
            <a:r>
              <a:rPr lang="es-ES" dirty="0" smtClean="0"/>
              <a:t> SharePoint Online</a:t>
            </a:r>
          </a:p>
          <a:p>
            <a:endParaRPr lang="es-ES" dirty="0"/>
          </a:p>
        </p:txBody>
      </p:sp>
      <p:pic>
        <p:nvPicPr>
          <p:cNvPr id="1030" name="Picture 6" descr="Las aplicaciones hospedadas por el proveedor contienen componentes hospedados en la nube y paquetes de aplicaciones de Share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162" y="1526875"/>
            <a:ext cx="5600461" cy="543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412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Desarrollo: Que debemos de tener en cuenta</a:t>
            </a:r>
            <a:endParaRPr lang="es-ES" dirty="0"/>
          </a:p>
        </p:txBody>
      </p:sp>
      <p:sp>
        <p:nvSpPr>
          <p:cNvPr id="3" name="Marcador de contenido 2"/>
          <p:cNvSpPr>
            <a:spLocks noGrp="1"/>
          </p:cNvSpPr>
          <p:nvPr>
            <p:ph idx="1"/>
          </p:nvPr>
        </p:nvSpPr>
        <p:spPr/>
        <p:txBody>
          <a:bodyPr/>
          <a:lstStyle/>
          <a:p>
            <a:r>
              <a:rPr lang="es-ES" sz="2400" dirty="0"/>
              <a:t>Desafíos</a:t>
            </a:r>
          </a:p>
          <a:p>
            <a:pPr lvl="1"/>
            <a:r>
              <a:rPr lang="es-ES" dirty="0" smtClean="0"/>
              <a:t>Múltiples </a:t>
            </a:r>
            <a:r>
              <a:rPr lang="es-ES" dirty="0"/>
              <a:t>lenguajes(C#, </a:t>
            </a:r>
            <a:r>
              <a:rPr lang="es-ES" dirty="0" smtClean="0"/>
              <a:t>PHP, JAVA, XML</a:t>
            </a:r>
            <a:r>
              <a:rPr lang="es-ES" dirty="0"/>
              <a:t>, HTML, CSS, JS)</a:t>
            </a:r>
          </a:p>
          <a:p>
            <a:pPr lvl="1"/>
            <a:r>
              <a:rPr lang="es-ES" dirty="0"/>
              <a:t>Dependencias criticas</a:t>
            </a:r>
          </a:p>
          <a:p>
            <a:pPr lvl="1"/>
            <a:r>
              <a:rPr lang="es-ES" dirty="0"/>
              <a:t>Equipo de desarrollo</a:t>
            </a:r>
          </a:p>
          <a:p>
            <a:r>
              <a:rPr lang="es-ES" sz="2400" dirty="0"/>
              <a:t>Buenas Practicas</a:t>
            </a:r>
          </a:p>
          <a:p>
            <a:pPr lvl="1"/>
            <a:r>
              <a:rPr lang="es-ES" dirty="0"/>
              <a:t>Control de código</a:t>
            </a:r>
          </a:p>
          <a:p>
            <a:pPr lvl="1"/>
            <a:r>
              <a:rPr lang="es-ES" dirty="0"/>
              <a:t>Convención sobre la configuración</a:t>
            </a:r>
          </a:p>
          <a:p>
            <a:pPr lvl="1"/>
            <a:r>
              <a:rPr lang="es-ES" dirty="0"/>
              <a:t>Desarrolladores especializados</a:t>
            </a:r>
          </a:p>
          <a:p>
            <a:pPr lvl="1"/>
            <a:r>
              <a:rPr lang="es-ES" dirty="0"/>
              <a:t>Estandarizar el entorno de desarrollo</a:t>
            </a:r>
          </a:p>
          <a:p>
            <a:pPr lvl="1"/>
            <a:r>
              <a:rPr lang="es-ES" dirty="0"/>
              <a:t>Usar </a:t>
            </a:r>
            <a:r>
              <a:rPr lang="es-ES" dirty="0" smtClean="0"/>
              <a:t>herramientas complementarias como por ejemplo R#</a:t>
            </a:r>
            <a:endParaRPr lang="es-ES" dirty="0"/>
          </a:p>
          <a:p>
            <a:endParaRPr lang="es-ES" dirty="0"/>
          </a:p>
        </p:txBody>
      </p:sp>
      <p:pic>
        <p:nvPicPr>
          <p:cNvPr id="4" name="Picture 4" descr="http://officeblogswest.blob.core.windows.net/wp-content/2014/06/Office365DevPodcastLogo600x600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403" y="2708694"/>
            <a:ext cx="3190322" cy="242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1547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Front </a:t>
            </a:r>
            <a:r>
              <a:rPr lang="es-ES" dirty="0" err="1" smtClean="0"/>
              <a:t>End</a:t>
            </a:r>
            <a:endParaRPr lang="es-ES" dirty="0"/>
          </a:p>
        </p:txBody>
      </p:sp>
      <p:sp>
        <p:nvSpPr>
          <p:cNvPr id="3" name="Marcador de contenido 2"/>
          <p:cNvSpPr>
            <a:spLocks noGrp="1"/>
          </p:cNvSpPr>
          <p:nvPr>
            <p:ph idx="1"/>
          </p:nvPr>
        </p:nvSpPr>
        <p:spPr/>
        <p:txBody>
          <a:bodyPr/>
          <a:lstStyle/>
          <a:p>
            <a:r>
              <a:rPr lang="es-ES" dirty="0" smtClean="0"/>
              <a:t>Desafíos</a:t>
            </a:r>
          </a:p>
          <a:p>
            <a:pPr lvl="1"/>
            <a:r>
              <a:rPr lang="es-ES" dirty="0" smtClean="0"/>
              <a:t>No hay </a:t>
            </a:r>
            <a:r>
              <a:rPr lang="es-ES" dirty="0" err="1" smtClean="0"/>
              <a:t>masterPage</a:t>
            </a:r>
            <a:r>
              <a:rPr lang="es-ES" dirty="0" smtClean="0"/>
              <a:t>, </a:t>
            </a:r>
            <a:r>
              <a:rPr lang="es-ES" dirty="0" err="1" smtClean="0"/>
              <a:t>PageLayout</a:t>
            </a:r>
            <a:endParaRPr lang="es-ES" dirty="0" smtClean="0"/>
          </a:p>
          <a:p>
            <a:pPr lvl="1"/>
            <a:r>
              <a:rPr lang="es-ES" dirty="0" smtClean="0"/>
              <a:t>Igual que en otro productos</a:t>
            </a:r>
          </a:p>
          <a:p>
            <a:pPr lvl="1"/>
            <a:r>
              <a:rPr lang="es-ES" dirty="0" smtClean="0"/>
              <a:t>Uso de herramientas no habituales en .NET (</a:t>
            </a:r>
            <a:r>
              <a:rPr lang="es-ES" dirty="0" err="1" smtClean="0"/>
              <a:t>Node</a:t>
            </a:r>
            <a:r>
              <a:rPr lang="es-ES" dirty="0" smtClean="0"/>
              <a:t> JS, </a:t>
            </a:r>
            <a:r>
              <a:rPr lang="es-ES" dirty="0" err="1" smtClean="0"/>
              <a:t>Gulp</a:t>
            </a:r>
            <a:r>
              <a:rPr lang="es-ES" dirty="0" smtClean="0"/>
              <a:t>, </a:t>
            </a:r>
            <a:r>
              <a:rPr lang="es-ES" dirty="0" err="1" smtClean="0"/>
              <a:t>Grunt</a:t>
            </a:r>
            <a:r>
              <a:rPr lang="es-ES" dirty="0" smtClean="0"/>
              <a:t>)</a:t>
            </a:r>
          </a:p>
          <a:p>
            <a:pPr lvl="1"/>
            <a:r>
              <a:rPr lang="es-ES" dirty="0" smtClean="0"/>
              <a:t>Uso de generadores de JavaScript (TypeScript,EC6..)</a:t>
            </a:r>
          </a:p>
          <a:p>
            <a:pPr lvl="1"/>
            <a:endParaRPr lang="es-ES" dirty="0"/>
          </a:p>
          <a:p>
            <a:r>
              <a:rPr lang="es-ES" dirty="0" smtClean="0"/>
              <a:t>Buenas practicas</a:t>
            </a:r>
          </a:p>
          <a:p>
            <a:pPr lvl="1"/>
            <a:r>
              <a:rPr lang="es-ES" dirty="0" smtClean="0"/>
              <a:t>Automatizar tareas: Generación de SASS</a:t>
            </a:r>
          </a:p>
          <a:p>
            <a:pPr lvl="1"/>
            <a:r>
              <a:rPr lang="es-ES" dirty="0" smtClean="0"/>
              <a:t>Verificar el JavaScript (</a:t>
            </a:r>
            <a:r>
              <a:rPr lang="es-ES" dirty="0" err="1" smtClean="0"/>
              <a:t>JSHint</a:t>
            </a:r>
            <a:r>
              <a:rPr lang="es-ES" dirty="0" smtClean="0"/>
              <a:t>)</a:t>
            </a:r>
          </a:p>
          <a:p>
            <a:pPr lvl="1"/>
            <a:r>
              <a:rPr lang="es-ES" dirty="0" smtClean="0"/>
              <a:t>Uso de estándares web (</a:t>
            </a:r>
            <a:r>
              <a:rPr lang="es-ES" dirty="0" err="1" smtClean="0"/>
              <a:t>bower</a:t>
            </a:r>
            <a:r>
              <a:rPr lang="es-ES" dirty="0" smtClean="0"/>
              <a:t>, </a:t>
            </a:r>
            <a:r>
              <a:rPr lang="es-ES" dirty="0" err="1" smtClean="0"/>
              <a:t>npm</a:t>
            </a:r>
            <a:r>
              <a:rPr lang="es-ES" dirty="0" smtClean="0"/>
              <a:t> …)</a:t>
            </a:r>
            <a:endParaRPr lang="es-ES" dirty="0"/>
          </a:p>
        </p:txBody>
      </p:sp>
      <p:pic>
        <p:nvPicPr>
          <p:cNvPr id="1026" name="Picture 2" descr="Resultado de imagen de sass gu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1079" y="4606505"/>
            <a:ext cx="4459857" cy="149236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8191231" y="743744"/>
            <a:ext cx="2257425" cy="2028825"/>
          </a:xfrm>
          <a:prstGeom prst="rect">
            <a:avLst/>
          </a:prstGeom>
        </p:spPr>
      </p:pic>
    </p:spTree>
    <p:extLst>
      <p:ext uri="{BB962C8B-B14F-4D97-AF65-F5344CB8AC3E}">
        <p14:creationId xmlns:p14="http://schemas.microsoft.com/office/powerpoint/2010/main" val="47055693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Testing</a:t>
            </a:r>
            <a:endParaRPr lang="es-ES" dirty="0"/>
          </a:p>
        </p:txBody>
      </p:sp>
      <p:sp>
        <p:nvSpPr>
          <p:cNvPr id="5" name="Marcador de contenido 4"/>
          <p:cNvSpPr>
            <a:spLocks noGrp="1"/>
          </p:cNvSpPr>
          <p:nvPr>
            <p:ph idx="1"/>
          </p:nvPr>
        </p:nvSpPr>
        <p:spPr/>
        <p:txBody>
          <a:bodyPr>
            <a:normAutofit/>
          </a:bodyPr>
          <a:lstStyle/>
          <a:p>
            <a:r>
              <a:rPr lang="es-ES" sz="2400" dirty="0"/>
              <a:t>Desafíos</a:t>
            </a:r>
          </a:p>
          <a:p>
            <a:pPr lvl="1"/>
            <a:r>
              <a:rPr lang="es-ES" dirty="0"/>
              <a:t>Hacer Pruebas Unitarias es complicado</a:t>
            </a:r>
          </a:p>
          <a:p>
            <a:pPr lvl="1"/>
            <a:r>
              <a:rPr lang="es-ES" dirty="0"/>
              <a:t>Hay funcionalidad estándar</a:t>
            </a:r>
          </a:p>
          <a:p>
            <a:pPr lvl="1"/>
            <a:r>
              <a:rPr lang="es-ES" dirty="0" smtClean="0"/>
              <a:t>Los </a:t>
            </a:r>
            <a:r>
              <a:rPr lang="es-ES" dirty="0"/>
              <a:t>Test Manuales tienen un gran coste</a:t>
            </a:r>
          </a:p>
          <a:p>
            <a:r>
              <a:rPr lang="es-ES" sz="2400" dirty="0"/>
              <a:t>Buenas practicas</a:t>
            </a:r>
          </a:p>
          <a:p>
            <a:pPr lvl="1"/>
            <a:r>
              <a:rPr lang="es-ES" dirty="0"/>
              <a:t>Especificar los casos de Test</a:t>
            </a:r>
          </a:p>
          <a:p>
            <a:pPr lvl="1"/>
            <a:r>
              <a:rPr lang="es-ES" dirty="0"/>
              <a:t>Separar la lógica de negocio </a:t>
            </a:r>
            <a:r>
              <a:rPr lang="es-ES" dirty="0" smtClean="0"/>
              <a:t>de los datos (bien datos SP, BD) </a:t>
            </a:r>
            <a:endParaRPr lang="es-ES" dirty="0"/>
          </a:p>
          <a:p>
            <a:pPr lvl="1"/>
            <a:r>
              <a:rPr lang="es-ES" dirty="0"/>
              <a:t>Usar </a:t>
            </a:r>
            <a:r>
              <a:rPr lang="es-ES" dirty="0" err="1"/>
              <a:t>FrameWorks</a:t>
            </a:r>
            <a:r>
              <a:rPr lang="es-ES" dirty="0"/>
              <a:t> de </a:t>
            </a:r>
            <a:r>
              <a:rPr lang="es-ES" dirty="0" err="1"/>
              <a:t>mock</a:t>
            </a:r>
            <a:r>
              <a:rPr lang="es-ES" dirty="0"/>
              <a:t> (</a:t>
            </a:r>
            <a:r>
              <a:rPr lang="es-ES" dirty="0" err="1"/>
              <a:t>TypeMock</a:t>
            </a:r>
            <a:r>
              <a:rPr lang="es-ES" dirty="0"/>
              <a:t>, </a:t>
            </a:r>
            <a:r>
              <a:rPr lang="es-ES" dirty="0" err="1"/>
              <a:t>JustMock</a:t>
            </a:r>
            <a:r>
              <a:rPr lang="es-ES" dirty="0"/>
              <a:t>, Moles, </a:t>
            </a:r>
            <a:r>
              <a:rPr lang="es-ES" dirty="0" err="1"/>
              <a:t>Shims</a:t>
            </a:r>
            <a:r>
              <a:rPr lang="es-ES" dirty="0"/>
              <a:t>)</a:t>
            </a:r>
          </a:p>
          <a:p>
            <a:pPr lvl="1"/>
            <a:r>
              <a:rPr lang="es-ES" dirty="0"/>
              <a:t>Implementar Test de UI (</a:t>
            </a:r>
            <a:r>
              <a:rPr lang="es-ES" dirty="0" err="1"/>
              <a:t>Coded</a:t>
            </a:r>
            <a:r>
              <a:rPr lang="es-ES" dirty="0"/>
              <a:t> UI, </a:t>
            </a:r>
            <a:r>
              <a:rPr lang="es-ES" dirty="0" err="1"/>
              <a:t>Cucumber</a:t>
            </a:r>
            <a:r>
              <a:rPr lang="es-ES" dirty="0"/>
              <a:t>, VS </a:t>
            </a:r>
            <a:r>
              <a:rPr lang="es-ES" dirty="0" err="1"/>
              <a:t>TestManager</a:t>
            </a:r>
            <a:r>
              <a:rPr lang="es-ES" dirty="0"/>
              <a:t>…)</a:t>
            </a:r>
          </a:p>
          <a:p>
            <a:pPr lvl="1"/>
            <a:r>
              <a:rPr lang="es-ES" dirty="0"/>
              <a:t>Implementar Test de Carga</a:t>
            </a:r>
          </a:p>
          <a:p>
            <a:endParaRPr lang="es-ES" dirty="0"/>
          </a:p>
        </p:txBody>
      </p:sp>
      <p:pic>
        <p:nvPicPr>
          <p:cNvPr id="1026" name="Picture 2" descr="http://m.memegen.com/qm5x0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503" y="487392"/>
            <a:ext cx="42481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2175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anim calcmode="lin" valueType="num">
                                      <p:cBhvr>
                                        <p:cTn id="8" dur="2000" fill="hold"/>
                                        <p:tgtEl>
                                          <p:spTgt spid="1026"/>
                                        </p:tgtEl>
                                        <p:attrNameLst>
                                          <p:attrName>ppt_w</p:attrName>
                                        </p:attrNameLst>
                                      </p:cBhvr>
                                      <p:tavLst>
                                        <p:tav tm="0" fmla="#ppt_w*sin(2.5*pi*$)">
                                          <p:val>
                                            <p:fltVal val="0"/>
                                          </p:val>
                                        </p:tav>
                                        <p:tav tm="100000">
                                          <p:val>
                                            <p:fltVal val="1"/>
                                          </p:val>
                                        </p:tav>
                                      </p:tavLst>
                                    </p:anim>
                                    <p:anim calcmode="lin" valueType="num">
                                      <p:cBhvr>
                                        <p:cTn id="9" dur="2000" fill="hold"/>
                                        <p:tgtEl>
                                          <p:spTgt spid="10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a:t>
            </a:r>
            <a:r>
              <a:rPr lang="en-US" dirty="0" err="1" smtClean="0"/>
              <a:t>Pruebas</a:t>
            </a:r>
            <a:r>
              <a:rPr lang="en-US" dirty="0" smtClean="0"/>
              <a:t> </a:t>
            </a:r>
            <a:r>
              <a:rPr lang="en-US" dirty="0" err="1" smtClean="0"/>
              <a:t>Unitarias</a:t>
            </a:r>
            <a:r>
              <a:rPr lang="en-US" dirty="0" smtClean="0"/>
              <a:t>, </a:t>
            </a:r>
            <a:r>
              <a:rPr lang="en-US" dirty="0" err="1" smtClean="0"/>
              <a:t>Pruebas</a:t>
            </a:r>
            <a:r>
              <a:rPr lang="en-US" dirty="0" smtClean="0"/>
              <a:t> de </a:t>
            </a:r>
            <a:r>
              <a:rPr lang="en-US" dirty="0" err="1" smtClean="0"/>
              <a:t>Carga</a:t>
            </a:r>
            <a:r>
              <a:rPr lang="en-US" dirty="0" smtClean="0"/>
              <a:t>, </a:t>
            </a:r>
            <a:r>
              <a:rPr lang="en-US" dirty="0" err="1" smtClean="0"/>
              <a:t>Pruebas</a:t>
            </a:r>
            <a:r>
              <a:rPr lang="en-US" dirty="0" smtClean="0"/>
              <a:t> de UI</a:t>
            </a:r>
            <a:endParaRPr lang="es-ES" dirty="0"/>
          </a:p>
        </p:txBody>
      </p:sp>
    </p:spTree>
    <p:extLst>
      <p:ext uri="{BB962C8B-B14F-4D97-AF65-F5344CB8AC3E}">
        <p14:creationId xmlns:p14="http://schemas.microsoft.com/office/powerpoint/2010/main" val="5379111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Asegurar la Calidad</a:t>
            </a:r>
            <a:endParaRPr lang="es-ES" dirty="0"/>
          </a:p>
        </p:txBody>
      </p:sp>
      <p:sp>
        <p:nvSpPr>
          <p:cNvPr id="3" name="Marcador de contenido 2"/>
          <p:cNvSpPr>
            <a:spLocks noGrp="1"/>
          </p:cNvSpPr>
          <p:nvPr>
            <p:ph idx="1"/>
          </p:nvPr>
        </p:nvSpPr>
        <p:spPr/>
        <p:txBody>
          <a:bodyPr/>
          <a:lstStyle/>
          <a:p>
            <a:r>
              <a:rPr lang="es-ES" dirty="0" smtClean="0"/>
              <a:t>Desafíos</a:t>
            </a:r>
          </a:p>
          <a:p>
            <a:pPr lvl="1"/>
            <a:r>
              <a:rPr lang="es-ES" dirty="0" smtClean="0"/>
              <a:t>Igual que otras herramientas como ASP.NET</a:t>
            </a:r>
          </a:p>
          <a:p>
            <a:pPr lvl="1"/>
            <a:r>
              <a:rPr lang="es-ES" dirty="0" smtClean="0"/>
              <a:t>Uso del Cloud</a:t>
            </a:r>
          </a:p>
          <a:p>
            <a:pPr lvl="1"/>
            <a:r>
              <a:rPr lang="es-ES" dirty="0" smtClean="0"/>
              <a:t>Diferentes </a:t>
            </a:r>
            <a:r>
              <a:rPr lang="es-ES" dirty="0" err="1" smtClean="0"/>
              <a:t>Release</a:t>
            </a:r>
            <a:r>
              <a:rPr lang="es-ES" dirty="0" smtClean="0"/>
              <a:t> según </a:t>
            </a:r>
            <a:r>
              <a:rPr lang="es-ES" dirty="0" err="1" smtClean="0"/>
              <a:t>Tenant</a:t>
            </a:r>
            <a:endParaRPr lang="es-ES" dirty="0" smtClean="0"/>
          </a:p>
          <a:p>
            <a:r>
              <a:rPr lang="es-ES" sz="2400" dirty="0"/>
              <a:t>Buenas Practicas</a:t>
            </a:r>
          </a:p>
          <a:p>
            <a:pPr lvl="1"/>
            <a:r>
              <a:rPr lang="es-ES" dirty="0"/>
              <a:t>Asegurar la calidad en cada </a:t>
            </a:r>
            <a:r>
              <a:rPr lang="es-ES" dirty="0" err="1" smtClean="0"/>
              <a:t>Check</a:t>
            </a:r>
            <a:r>
              <a:rPr lang="es-ES" dirty="0" smtClean="0"/>
              <a:t> In</a:t>
            </a:r>
            <a:endParaRPr lang="es-ES" dirty="0"/>
          </a:p>
          <a:p>
            <a:pPr lvl="1"/>
            <a:r>
              <a:rPr lang="es-ES" dirty="0"/>
              <a:t>Establecer la calidad </a:t>
            </a:r>
          </a:p>
          <a:p>
            <a:pPr lvl="1"/>
            <a:r>
              <a:rPr lang="es-ES" dirty="0"/>
              <a:t>Usar herramientas/</a:t>
            </a:r>
            <a:r>
              <a:rPr lang="es-ES" dirty="0" err="1"/>
              <a:t>plugins</a:t>
            </a:r>
            <a:r>
              <a:rPr lang="es-ES" dirty="0"/>
              <a:t>: </a:t>
            </a:r>
            <a:r>
              <a:rPr lang="es-ES" dirty="0" err="1"/>
              <a:t>FxCop</a:t>
            </a:r>
            <a:r>
              <a:rPr lang="es-ES" dirty="0"/>
              <a:t>, </a:t>
            </a:r>
            <a:r>
              <a:rPr lang="es-ES" dirty="0" err="1"/>
              <a:t>StyleCop</a:t>
            </a:r>
            <a:r>
              <a:rPr lang="es-ES" dirty="0"/>
              <a:t> and </a:t>
            </a:r>
            <a:r>
              <a:rPr lang="es-ES" dirty="0" err="1"/>
              <a:t>SPDisposeCheck</a:t>
            </a:r>
            <a:r>
              <a:rPr lang="es-ES" dirty="0"/>
              <a:t>, </a:t>
            </a:r>
            <a:r>
              <a:rPr lang="es-ES" dirty="0" err="1"/>
              <a:t>SPCaf</a:t>
            </a:r>
            <a:endParaRPr lang="es-ES" dirty="0"/>
          </a:p>
          <a:p>
            <a:pPr lvl="1"/>
            <a:r>
              <a:rPr lang="es-ES" dirty="0"/>
              <a:t>Hacer code </a:t>
            </a:r>
            <a:r>
              <a:rPr lang="es-ES" dirty="0" err="1"/>
              <a:t>reviews</a:t>
            </a:r>
            <a:endParaRPr lang="es-ES" dirty="0"/>
          </a:p>
          <a:p>
            <a:pPr lvl="1"/>
            <a:r>
              <a:rPr lang="es-ES" dirty="0" smtClean="0"/>
              <a:t>Verificar el </a:t>
            </a:r>
            <a:r>
              <a:rPr lang="es-ES" dirty="0" smtClean="0"/>
              <a:t>código de </a:t>
            </a:r>
            <a:r>
              <a:rPr lang="es-ES" dirty="0" smtClean="0"/>
              <a:t>SharePoint</a:t>
            </a:r>
            <a:endParaRPr lang="es-ES" dirty="0"/>
          </a:p>
        </p:txBody>
      </p:sp>
      <p:pic>
        <p:nvPicPr>
          <p:cNvPr id="2050" name="Picture 2" descr="http://www.spcaf.com/wp/wp-content/uploads/2013/06/spc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187" y="1583037"/>
            <a:ext cx="5715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6910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a:t>
            </a:r>
            <a:r>
              <a:rPr lang="en-US" dirty="0" err="1" smtClean="0"/>
              <a:t>Incluir</a:t>
            </a:r>
            <a:r>
              <a:rPr lang="en-US" dirty="0" smtClean="0"/>
              <a:t> SPCAF </a:t>
            </a:r>
            <a:r>
              <a:rPr lang="en-US" dirty="0" err="1" smtClean="0"/>
              <a:t>en</a:t>
            </a:r>
            <a:r>
              <a:rPr lang="en-US" dirty="0" smtClean="0"/>
              <a:t> </a:t>
            </a:r>
            <a:r>
              <a:rPr lang="en-US" dirty="0" err="1" smtClean="0"/>
              <a:t>nuestros</a:t>
            </a:r>
            <a:r>
              <a:rPr lang="en-US" dirty="0" smtClean="0"/>
              <a:t> </a:t>
            </a:r>
            <a:r>
              <a:rPr lang="en-US" dirty="0" err="1" smtClean="0"/>
              <a:t>desarrollos</a:t>
            </a:r>
            <a:endParaRPr lang="es-ES" dirty="0"/>
          </a:p>
        </p:txBody>
      </p:sp>
    </p:spTree>
    <p:extLst>
      <p:ext uri="{BB962C8B-B14F-4D97-AF65-F5344CB8AC3E}">
        <p14:creationId xmlns:p14="http://schemas.microsoft.com/office/powerpoint/2010/main" val="7637710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Despliegue</a:t>
            </a:r>
            <a:endParaRPr lang="es-ES" dirty="0"/>
          </a:p>
        </p:txBody>
      </p:sp>
      <p:sp>
        <p:nvSpPr>
          <p:cNvPr id="3" name="Marcador de contenido 2"/>
          <p:cNvSpPr>
            <a:spLocks noGrp="1"/>
          </p:cNvSpPr>
          <p:nvPr>
            <p:ph idx="1"/>
          </p:nvPr>
        </p:nvSpPr>
        <p:spPr/>
        <p:txBody>
          <a:bodyPr>
            <a:normAutofit lnSpcReduction="10000"/>
          </a:bodyPr>
          <a:lstStyle/>
          <a:p>
            <a:r>
              <a:rPr lang="es-ES" sz="2400" dirty="0"/>
              <a:t>Desafíos</a:t>
            </a:r>
          </a:p>
          <a:p>
            <a:pPr lvl="1"/>
            <a:r>
              <a:rPr lang="es-ES" dirty="0"/>
              <a:t>Test manuales </a:t>
            </a:r>
          </a:p>
          <a:p>
            <a:pPr lvl="1"/>
            <a:r>
              <a:rPr lang="es-ES" dirty="0"/>
              <a:t>Múltiples entornos (DEV, TEST, INT, PRE, PROD)</a:t>
            </a:r>
          </a:p>
          <a:p>
            <a:pPr lvl="1"/>
            <a:r>
              <a:rPr lang="es-ES" dirty="0"/>
              <a:t>La gente de sistema no son Desarrolladores</a:t>
            </a:r>
          </a:p>
          <a:p>
            <a:r>
              <a:rPr lang="es-ES" sz="2400" dirty="0"/>
              <a:t>Buenas practicas</a:t>
            </a:r>
          </a:p>
          <a:p>
            <a:pPr lvl="1"/>
            <a:r>
              <a:rPr lang="es-ES" dirty="0"/>
              <a:t>Estandarizar el proceso de despliegue</a:t>
            </a:r>
          </a:p>
          <a:p>
            <a:pPr lvl="1"/>
            <a:r>
              <a:rPr lang="es-ES" dirty="0"/>
              <a:t>Usar </a:t>
            </a:r>
            <a:r>
              <a:rPr lang="es-ES" dirty="0" err="1"/>
              <a:t>Powershell</a:t>
            </a:r>
            <a:endParaRPr lang="es-ES" dirty="0"/>
          </a:p>
          <a:p>
            <a:pPr lvl="1"/>
            <a:r>
              <a:rPr lang="es-ES" dirty="0"/>
              <a:t>Incluir configuración y contenido</a:t>
            </a:r>
          </a:p>
          <a:p>
            <a:pPr lvl="1"/>
            <a:r>
              <a:rPr lang="es-ES" dirty="0"/>
              <a:t>Parametrizar el despliegue </a:t>
            </a:r>
            <a:r>
              <a:rPr lang="es-ES" dirty="0" smtClean="0"/>
              <a:t>dependiendo </a:t>
            </a:r>
            <a:r>
              <a:rPr lang="es-ES" dirty="0"/>
              <a:t>de diferentes entorno</a:t>
            </a:r>
          </a:p>
          <a:p>
            <a:pPr lvl="1"/>
            <a:r>
              <a:rPr lang="es-ES" dirty="0"/>
              <a:t>Log  todos los pasos del despliegue</a:t>
            </a:r>
          </a:p>
          <a:p>
            <a:pPr lvl="1"/>
            <a:r>
              <a:rPr lang="es-ES" dirty="0"/>
              <a:t>Automatizar las fases</a:t>
            </a:r>
            <a:endParaRPr lang="en-US" dirty="0"/>
          </a:p>
          <a:p>
            <a:endParaRPr lang="es-ES" dirty="0"/>
          </a:p>
        </p:txBody>
      </p:sp>
      <p:pic>
        <p:nvPicPr>
          <p:cNvPr id="3074" name="Picture 2" descr="http://powershelldistrict.com/wp-content/uploads/2015/01/PowerShell-Hero.png?a28f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3118" y="1677044"/>
            <a:ext cx="3416061" cy="292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87013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Office 365 Practice and Patterns </a:t>
            </a:r>
            <a:endParaRPr lang="es-ES" dirty="0"/>
          </a:p>
        </p:txBody>
      </p:sp>
      <p:sp>
        <p:nvSpPr>
          <p:cNvPr id="3" name="Marcador de contenido 2"/>
          <p:cNvSpPr>
            <a:spLocks noGrp="1"/>
          </p:cNvSpPr>
          <p:nvPr>
            <p:ph idx="1"/>
          </p:nvPr>
        </p:nvSpPr>
        <p:spPr/>
        <p:txBody>
          <a:bodyPr/>
          <a:lstStyle/>
          <a:p>
            <a:r>
              <a:rPr lang="es-ES" dirty="0" smtClean="0"/>
              <a:t>Proyecto Open Source liderado por la Comunidad Office 365</a:t>
            </a:r>
          </a:p>
          <a:p>
            <a:pPr lvl="1"/>
            <a:r>
              <a:rPr lang="es-ES" dirty="0" smtClean="0"/>
              <a:t>Colaboran </a:t>
            </a:r>
            <a:r>
              <a:rPr lang="es-ES" dirty="0" err="1" smtClean="0"/>
              <a:t>Gurus</a:t>
            </a:r>
            <a:r>
              <a:rPr lang="es-ES" dirty="0" smtClean="0"/>
              <a:t>, MVP y empleados de Microsoft</a:t>
            </a:r>
          </a:p>
          <a:p>
            <a:pPr lvl="1"/>
            <a:r>
              <a:rPr lang="es-ES" dirty="0">
                <a:hlinkClick r:id="rId2"/>
              </a:rPr>
              <a:t>https://</a:t>
            </a:r>
            <a:r>
              <a:rPr lang="es-ES" dirty="0" smtClean="0">
                <a:hlinkClick r:id="rId2"/>
              </a:rPr>
              <a:t>github.com/OfficeDev/PnP</a:t>
            </a:r>
            <a:r>
              <a:rPr lang="es-ES" dirty="0" smtClean="0"/>
              <a:t>	</a:t>
            </a:r>
          </a:p>
          <a:p>
            <a:pPr lvl="1"/>
            <a:endParaRPr lang="es-ES" dirty="0" smtClean="0"/>
          </a:p>
          <a:p>
            <a:r>
              <a:rPr lang="es-ES" dirty="0" smtClean="0"/>
              <a:t>Objetivo:</a:t>
            </a:r>
          </a:p>
          <a:p>
            <a:pPr lvl="1"/>
            <a:r>
              <a:rPr lang="es-ES" dirty="0" smtClean="0"/>
              <a:t>Unificar las buenas practicas de desarrollo </a:t>
            </a:r>
          </a:p>
          <a:p>
            <a:pPr lvl="1"/>
            <a:r>
              <a:rPr lang="es-ES" dirty="0" smtClean="0"/>
              <a:t>Colaboración y dialogo</a:t>
            </a:r>
          </a:p>
          <a:p>
            <a:pPr lvl="1"/>
            <a:r>
              <a:rPr lang="es-ES" dirty="0" smtClean="0"/>
              <a:t>Poner ejemplos y casos reales de utilización</a:t>
            </a:r>
          </a:p>
        </p:txBody>
      </p:sp>
      <p:pic>
        <p:nvPicPr>
          <p:cNvPr id="2052" name="Picture 4" descr="http://www.dotnetfoundation.org/Media/dotnet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446" y="282083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03944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smtClean="0"/>
              <a:t>Provisioning</a:t>
            </a:r>
            <a:r>
              <a:rPr lang="es-ES" dirty="0" smtClean="0"/>
              <a:t> con PNP</a:t>
            </a:r>
            <a:endParaRPr lang="es-ES" dirty="0"/>
          </a:p>
        </p:txBody>
      </p:sp>
    </p:spTree>
    <p:extLst>
      <p:ext uri="{BB962C8B-B14F-4D97-AF65-F5344CB8AC3E}">
        <p14:creationId xmlns:p14="http://schemas.microsoft.com/office/powerpoint/2010/main" val="39895528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ALM con Visual Studio Online</a:t>
            </a:r>
            <a:endParaRPr lang="es-ES" dirty="0"/>
          </a:p>
        </p:txBody>
      </p:sp>
      <p:sp>
        <p:nvSpPr>
          <p:cNvPr id="3" name="Marcador de posición de imagen 2"/>
          <p:cNvSpPr>
            <a:spLocks noGrp="1"/>
          </p:cNvSpPr>
          <p:nvPr>
            <p:ph type="pic" sz="quarter" idx="10"/>
          </p:nvPr>
        </p:nvSpPr>
        <p:spPr/>
      </p:sp>
      <p:pic>
        <p:nvPicPr>
          <p:cNvPr id="3074" name="Picture 2" descr="http://images.dailytech.com/nimage/Microsoft_Visual_Studio_Online_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08958"/>
            <a:ext cx="6095999" cy="605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17647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413" y="1906195"/>
            <a:ext cx="7470440" cy="6000582"/>
          </a:xfrm>
          <a:prstGeom prst="rect">
            <a:avLst/>
          </a:prstGeom>
        </p:spPr>
      </p:pic>
      <p:sp useBgFill="1">
        <p:nvSpPr>
          <p:cNvPr id="20" name="Rectangle 19"/>
          <p:cNvSpPr/>
          <p:nvPr/>
        </p:nvSpPr>
        <p:spPr bwMode="auto">
          <a:xfrm>
            <a:off x="1246590" y="5008791"/>
            <a:ext cx="9703890" cy="164416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p:cNvPicPr>
            <a:picLocks noChangeAspect="1"/>
          </p:cNvPicPr>
          <p:nvPr/>
        </p:nvPicPr>
        <p:blipFill>
          <a:blip r:embed="rId4"/>
          <a:stretch>
            <a:fillRect/>
          </a:stretch>
        </p:blipFill>
        <p:spPr>
          <a:xfrm>
            <a:off x="3668764" y="3266567"/>
            <a:ext cx="4828912" cy="5063097"/>
          </a:xfrm>
          <a:prstGeom prst="rect">
            <a:avLst/>
          </a:prstGeom>
        </p:spPr>
      </p:pic>
      <p:sp>
        <p:nvSpPr>
          <p:cNvPr id="42" name="Rectangle 41"/>
          <p:cNvSpPr/>
          <p:nvPr/>
        </p:nvSpPr>
        <p:spPr bwMode="auto">
          <a:xfrm>
            <a:off x="3683512" y="4028736"/>
            <a:ext cx="1561716" cy="7202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6556" tIns="114098" rIns="142623" bIns="114098" numCol="1" spcCol="0" rtlCol="0" fromWordArt="0" anchor="ctr" anchorCtr="0" forceAA="0" compatLnSpc="1">
            <a:prstTxWarp prst="textNoShape">
              <a:avLst/>
            </a:prstTxWarp>
            <a:noAutofit/>
          </a:bodyPr>
          <a:lstStyle/>
          <a:p>
            <a:pPr algn="ctr" defTabSz="727195" fontAlgn="base">
              <a:lnSpc>
                <a:spcPct val="90000"/>
              </a:lnSpc>
              <a:spcBef>
                <a:spcPct val="0"/>
              </a:spcBef>
              <a:spcAft>
                <a:spcPct val="0"/>
              </a:spcAft>
            </a:pPr>
            <a:r>
              <a:rPr lang="en-US" sz="1247" dirty="0">
                <a:gradFill>
                  <a:gsLst>
                    <a:gs pos="0">
                      <a:srgbClr val="3F3F3F"/>
                    </a:gs>
                    <a:gs pos="100000">
                      <a:srgbClr val="3F3F3F"/>
                    </a:gs>
                  </a:gsLst>
                  <a:lin ang="5400000" scaled="0"/>
                </a:gradFill>
                <a:ea typeface="Segoe UI" pitchFamily="34" charset="0"/>
                <a:cs typeface="Segoe UI" pitchFamily="34" charset="0"/>
              </a:rPr>
              <a:t>Source </a:t>
            </a:r>
            <a:br>
              <a:rPr lang="en-US" sz="1247" dirty="0">
                <a:gradFill>
                  <a:gsLst>
                    <a:gs pos="0">
                      <a:srgbClr val="3F3F3F"/>
                    </a:gs>
                    <a:gs pos="100000">
                      <a:srgbClr val="3F3F3F"/>
                    </a:gs>
                  </a:gsLst>
                  <a:lin ang="5400000" scaled="0"/>
                </a:gradFill>
                <a:ea typeface="Segoe UI" pitchFamily="34" charset="0"/>
                <a:cs typeface="Segoe UI" pitchFamily="34" charset="0"/>
              </a:rPr>
            </a:br>
            <a:r>
              <a:rPr lang="en-US" sz="1247" dirty="0">
                <a:gradFill>
                  <a:gsLst>
                    <a:gs pos="0">
                      <a:srgbClr val="3F3F3F"/>
                    </a:gs>
                    <a:gs pos="100000">
                      <a:srgbClr val="3F3F3F"/>
                    </a:gs>
                  </a:gsLst>
                  <a:lin ang="5400000" scaled="0"/>
                </a:gradFill>
                <a:ea typeface="Segoe UI" pitchFamily="34" charset="0"/>
                <a:cs typeface="Segoe UI" pitchFamily="34" charset="0"/>
              </a:rPr>
              <a:t>Repos</a:t>
            </a:r>
          </a:p>
        </p:txBody>
      </p:sp>
      <p:sp>
        <p:nvSpPr>
          <p:cNvPr id="50" name="Rectangle 49"/>
          <p:cNvSpPr/>
          <p:nvPr/>
        </p:nvSpPr>
        <p:spPr bwMode="auto">
          <a:xfrm>
            <a:off x="3683512" y="4782614"/>
            <a:ext cx="1561716" cy="7558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6556" tIns="114098" rIns="142623" bIns="114098" numCol="1" spcCol="0" rtlCol="0" fromWordArt="0" anchor="ctr" anchorCtr="0" forceAA="0" compatLnSpc="1">
            <a:prstTxWarp prst="textNoShape">
              <a:avLst/>
            </a:prstTxWarp>
            <a:noAutofit/>
          </a:bodyPr>
          <a:lstStyle/>
          <a:p>
            <a:pPr algn="ctr" defTabSz="727195" fontAlgn="base">
              <a:lnSpc>
                <a:spcPct val="90000"/>
              </a:lnSpc>
              <a:spcBef>
                <a:spcPct val="0"/>
              </a:spcBef>
              <a:spcAft>
                <a:spcPct val="0"/>
              </a:spcAft>
            </a:pPr>
            <a:r>
              <a:rPr lang="en-US" sz="1247" dirty="0">
                <a:gradFill>
                  <a:gsLst>
                    <a:gs pos="0">
                      <a:srgbClr val="3F3F3F"/>
                    </a:gs>
                    <a:gs pos="100000">
                      <a:srgbClr val="3F3F3F"/>
                    </a:gs>
                  </a:gsLst>
                  <a:lin ang="5400000" scaled="0"/>
                </a:gradFill>
                <a:ea typeface="Segoe UI" pitchFamily="34" charset="0"/>
                <a:cs typeface="Segoe UI" pitchFamily="34" charset="0"/>
              </a:rPr>
              <a:t>Test Case Management</a:t>
            </a:r>
          </a:p>
        </p:txBody>
      </p:sp>
      <p:sp>
        <p:nvSpPr>
          <p:cNvPr id="51" name="Rectangle 50"/>
          <p:cNvSpPr/>
          <p:nvPr/>
        </p:nvSpPr>
        <p:spPr bwMode="auto">
          <a:xfrm>
            <a:off x="5284007" y="4782614"/>
            <a:ext cx="1561716" cy="7558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ctr" anchorCtr="0" forceAA="0" compatLnSpc="1">
            <a:prstTxWarp prst="textNoShape">
              <a:avLst/>
            </a:prstTxWarp>
            <a:noAutofit/>
          </a:bodyPr>
          <a:lstStyle/>
          <a:p>
            <a:pPr algn="ctr" defTabSz="727195" fontAlgn="base">
              <a:lnSpc>
                <a:spcPct val="90000"/>
              </a:lnSpc>
              <a:spcBef>
                <a:spcPct val="0"/>
              </a:spcBef>
              <a:spcAft>
                <a:spcPct val="0"/>
              </a:spcAft>
            </a:pPr>
            <a:r>
              <a:rPr lang="en-US" sz="1247" dirty="0">
                <a:gradFill>
                  <a:gsLst>
                    <a:gs pos="0">
                      <a:srgbClr val="3F3F3F"/>
                    </a:gs>
                    <a:gs pos="100000">
                      <a:srgbClr val="3F3F3F"/>
                    </a:gs>
                  </a:gsLst>
                  <a:lin ang="5400000" scaled="0"/>
                </a:gradFill>
                <a:ea typeface="Segoe UI" pitchFamily="34" charset="0"/>
                <a:cs typeface="Segoe UI" pitchFamily="34" charset="0"/>
              </a:rPr>
              <a:t>Feedback Management</a:t>
            </a:r>
          </a:p>
        </p:txBody>
      </p:sp>
      <p:sp>
        <p:nvSpPr>
          <p:cNvPr id="52" name="Rectangle 51"/>
          <p:cNvSpPr/>
          <p:nvPr/>
        </p:nvSpPr>
        <p:spPr bwMode="auto">
          <a:xfrm>
            <a:off x="6885556" y="4782614"/>
            <a:ext cx="1597371" cy="7558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285245" bIns="114098" numCol="1" spcCol="0" rtlCol="0" fromWordArt="0" anchor="ctr" anchorCtr="0" forceAA="0" compatLnSpc="1">
            <a:prstTxWarp prst="textNoShape">
              <a:avLst/>
            </a:prstTxWarp>
            <a:noAutofit/>
          </a:bodyPr>
          <a:lstStyle/>
          <a:p>
            <a:pPr algn="ctr" defTabSz="727195" fontAlgn="base">
              <a:lnSpc>
                <a:spcPct val="90000"/>
              </a:lnSpc>
              <a:spcBef>
                <a:spcPct val="0"/>
              </a:spcBef>
              <a:spcAft>
                <a:spcPct val="0"/>
              </a:spcAft>
            </a:pPr>
            <a:r>
              <a:rPr lang="en-US" sz="1247" dirty="0">
                <a:gradFill>
                  <a:gsLst>
                    <a:gs pos="0">
                      <a:srgbClr val="3F3F3F"/>
                    </a:gs>
                    <a:gs pos="100000">
                      <a:srgbClr val="3F3F3F"/>
                    </a:gs>
                  </a:gsLst>
                  <a:lin ang="5400000" scaled="0"/>
                </a:gradFill>
                <a:ea typeface="Segoe UI" pitchFamily="34" charset="0"/>
                <a:cs typeface="Segoe UI" pitchFamily="34" charset="0"/>
              </a:rPr>
              <a:t>Build and Continuous Integration</a:t>
            </a:r>
          </a:p>
        </p:txBody>
      </p:sp>
      <p:sp>
        <p:nvSpPr>
          <p:cNvPr id="53" name="Rectangle 52"/>
          <p:cNvSpPr/>
          <p:nvPr/>
        </p:nvSpPr>
        <p:spPr bwMode="auto">
          <a:xfrm>
            <a:off x="5284007" y="4028245"/>
            <a:ext cx="1561716" cy="7202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ctr" anchorCtr="0" forceAA="0" compatLnSpc="1">
            <a:prstTxWarp prst="textNoShape">
              <a:avLst/>
            </a:prstTxWarp>
            <a:noAutofit/>
          </a:bodyPr>
          <a:lstStyle/>
          <a:p>
            <a:pPr algn="ctr" defTabSz="727195" fontAlgn="base">
              <a:lnSpc>
                <a:spcPct val="90000"/>
              </a:lnSpc>
              <a:spcBef>
                <a:spcPct val="0"/>
              </a:spcBef>
              <a:spcAft>
                <a:spcPct val="0"/>
              </a:spcAft>
            </a:pPr>
            <a:r>
              <a:rPr lang="en-US" sz="1247" dirty="0">
                <a:gradFill>
                  <a:gsLst>
                    <a:gs pos="0">
                      <a:srgbClr val="3F3F3F"/>
                    </a:gs>
                    <a:gs pos="100000">
                      <a:srgbClr val="3F3F3F"/>
                    </a:gs>
                  </a:gsLst>
                  <a:lin ang="5400000" scaled="0"/>
                </a:gradFill>
                <a:ea typeface="Segoe UI" pitchFamily="34" charset="0"/>
                <a:cs typeface="Segoe UI" pitchFamily="34" charset="0"/>
              </a:rPr>
              <a:t>Agile </a:t>
            </a:r>
            <a:br>
              <a:rPr lang="en-US" sz="1247" dirty="0">
                <a:gradFill>
                  <a:gsLst>
                    <a:gs pos="0">
                      <a:srgbClr val="3F3F3F"/>
                    </a:gs>
                    <a:gs pos="100000">
                      <a:srgbClr val="3F3F3F"/>
                    </a:gs>
                  </a:gsLst>
                  <a:lin ang="5400000" scaled="0"/>
                </a:gradFill>
                <a:ea typeface="Segoe UI" pitchFamily="34" charset="0"/>
                <a:cs typeface="Segoe UI" pitchFamily="34" charset="0"/>
              </a:rPr>
            </a:br>
            <a:r>
              <a:rPr lang="en-US" sz="1247" dirty="0">
                <a:gradFill>
                  <a:gsLst>
                    <a:gs pos="0">
                      <a:srgbClr val="3F3F3F"/>
                    </a:gs>
                    <a:gs pos="100000">
                      <a:srgbClr val="3F3F3F"/>
                    </a:gs>
                  </a:gsLst>
                  <a:lin ang="5400000" scaled="0"/>
                </a:gradFill>
                <a:ea typeface="Segoe UI" pitchFamily="34" charset="0"/>
                <a:cs typeface="Segoe UI" pitchFamily="34" charset="0"/>
              </a:rPr>
              <a:t>Planning</a:t>
            </a:r>
          </a:p>
        </p:txBody>
      </p:sp>
      <p:sp>
        <p:nvSpPr>
          <p:cNvPr id="54" name="Rectangle 53"/>
          <p:cNvSpPr/>
          <p:nvPr/>
        </p:nvSpPr>
        <p:spPr bwMode="auto">
          <a:xfrm>
            <a:off x="6885556" y="4028245"/>
            <a:ext cx="1597371" cy="7202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285245" bIns="114098" numCol="1" spcCol="0" rtlCol="0" fromWordArt="0" anchor="ctr" anchorCtr="0" forceAA="0" compatLnSpc="1">
            <a:prstTxWarp prst="textNoShape">
              <a:avLst/>
            </a:prstTxWarp>
            <a:noAutofit/>
          </a:bodyPr>
          <a:lstStyle/>
          <a:p>
            <a:pPr algn="ctr" defTabSz="727195" fontAlgn="base">
              <a:lnSpc>
                <a:spcPct val="90000"/>
              </a:lnSpc>
              <a:spcBef>
                <a:spcPct val="0"/>
              </a:spcBef>
              <a:spcAft>
                <a:spcPct val="0"/>
              </a:spcAft>
            </a:pPr>
            <a:r>
              <a:rPr lang="en-US" sz="1247" dirty="0">
                <a:gradFill>
                  <a:gsLst>
                    <a:gs pos="0">
                      <a:srgbClr val="3F3F3F"/>
                    </a:gs>
                    <a:gs pos="100000">
                      <a:srgbClr val="3F3F3F"/>
                    </a:gs>
                  </a:gsLst>
                  <a:lin ang="5400000" scaled="0"/>
                </a:gradFill>
                <a:ea typeface="Segoe UI" pitchFamily="34" charset="0"/>
                <a:cs typeface="Segoe UI" pitchFamily="34" charset="0"/>
              </a:rPr>
              <a:t>Team </a:t>
            </a:r>
            <a:br>
              <a:rPr lang="en-US" sz="1247" dirty="0">
                <a:gradFill>
                  <a:gsLst>
                    <a:gs pos="0">
                      <a:srgbClr val="3F3F3F"/>
                    </a:gs>
                    <a:gs pos="100000">
                      <a:srgbClr val="3F3F3F"/>
                    </a:gs>
                  </a:gsLst>
                  <a:lin ang="5400000" scaled="0"/>
                </a:gradFill>
                <a:ea typeface="Segoe UI" pitchFamily="34" charset="0"/>
                <a:cs typeface="Segoe UI" pitchFamily="34" charset="0"/>
              </a:rPr>
            </a:br>
            <a:r>
              <a:rPr lang="en-US" sz="1247" dirty="0">
                <a:gradFill>
                  <a:gsLst>
                    <a:gs pos="0">
                      <a:srgbClr val="3F3F3F"/>
                    </a:gs>
                    <a:gs pos="100000">
                      <a:srgbClr val="3F3F3F"/>
                    </a:gs>
                  </a:gsLst>
                  <a:lin ang="5400000" scaled="0"/>
                </a:gradFill>
                <a:ea typeface="Segoe UI" pitchFamily="34" charset="0"/>
                <a:cs typeface="Segoe UI" pitchFamily="34" charset="0"/>
              </a:rPr>
              <a:t>Rooms</a:t>
            </a: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1798" y="2790407"/>
            <a:ext cx="5688406" cy="2754028"/>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3551" y="2790406"/>
            <a:ext cx="5704899" cy="2759861"/>
          </a:xfrm>
          <a:prstGeom prst="rect">
            <a:avLst/>
          </a:prstGeom>
        </p:spPr>
      </p:pic>
      <p:sp useBgFill="1">
        <p:nvSpPr>
          <p:cNvPr id="25" name="Rectangle 24"/>
          <p:cNvSpPr/>
          <p:nvPr/>
        </p:nvSpPr>
        <p:spPr bwMode="auto">
          <a:xfrm>
            <a:off x="1209544" y="5534130"/>
            <a:ext cx="9937266" cy="29348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1246590" y="5571656"/>
            <a:ext cx="9706087" cy="584752"/>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04077" tIns="114098" rIns="142623" bIns="114098" numCol="1" spcCol="0" rtlCol="0" fromWordArt="0" anchor="ctr" anchorCtr="0" forceAA="0" compatLnSpc="1">
            <a:prstTxWarp prst="textNoShape">
              <a:avLst/>
            </a:prstTxWarp>
            <a:noAutofit/>
          </a:bodyPr>
          <a:lstStyle/>
          <a:p>
            <a:pPr defTabSz="727195" fontAlgn="base">
              <a:lnSpc>
                <a:spcPct val="90000"/>
              </a:lnSpc>
              <a:spcBef>
                <a:spcPct val="0"/>
              </a:spcBef>
              <a:spcAft>
                <a:spcPct val="0"/>
              </a:spcAft>
            </a:pPr>
            <a:r>
              <a:rPr lang="en-US" sz="2495">
                <a:gradFill>
                  <a:gsLst>
                    <a:gs pos="0">
                      <a:srgbClr val="FFFFFF"/>
                    </a:gs>
                    <a:gs pos="100000">
                      <a:srgbClr val="FFFFFF"/>
                    </a:gs>
                  </a:gsLst>
                  <a:lin ang="5400000" scaled="0"/>
                </a:gradFill>
                <a:latin typeface="Segoe UI Light"/>
                <a:ea typeface="Segoe UI" pitchFamily="34" charset="0"/>
                <a:cs typeface="Segoe UI" pitchFamily="34" charset="0"/>
              </a:rPr>
              <a:t>Team Foundation Server </a:t>
            </a:r>
            <a:endParaRPr lang="en-US" sz="249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oup 5"/>
          <p:cNvGrpSpPr/>
          <p:nvPr/>
        </p:nvGrpSpPr>
        <p:grpSpPr>
          <a:xfrm>
            <a:off x="1073263" y="5054550"/>
            <a:ext cx="2620819" cy="480012"/>
            <a:chOff x="-222250" y="4552950"/>
            <a:chExt cx="3360588" cy="615502"/>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35731" y="4552950"/>
              <a:ext cx="2002607" cy="615502"/>
            </a:xfrm>
            <a:prstGeom prst="rect">
              <a:avLst/>
            </a:prstGeom>
          </p:spPr>
        </p:pic>
        <p:sp>
          <p:nvSpPr>
            <p:cNvPr id="5" name="Rectangle 4"/>
            <p:cNvSpPr/>
            <p:nvPr/>
          </p:nvSpPr>
          <p:spPr bwMode="auto">
            <a:xfrm>
              <a:off x="-222250" y="4552950"/>
              <a:ext cx="1555750" cy="615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flipH="1">
            <a:off x="8468179" y="5054118"/>
            <a:ext cx="2620819" cy="480012"/>
            <a:chOff x="-222250" y="4552950"/>
            <a:chExt cx="3360588" cy="615502"/>
          </a:xfrm>
        </p:grpSpPr>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020728" y="4552950"/>
              <a:ext cx="2117610" cy="615502"/>
            </a:xfrm>
            <a:prstGeom prst="rect">
              <a:avLst/>
            </a:prstGeom>
          </p:spPr>
        </p:pic>
        <p:sp>
          <p:nvSpPr>
            <p:cNvPr id="35" name="Rectangle 34"/>
            <p:cNvSpPr/>
            <p:nvPr/>
          </p:nvSpPr>
          <p:spPr bwMode="auto">
            <a:xfrm>
              <a:off x="-222250" y="4552950"/>
              <a:ext cx="1555750" cy="615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smtClean="0"/>
              <a:t>ALM con Visual Studio / TFS / VSO</a:t>
            </a:r>
            <a:endParaRPr lang="en-US" dirty="0"/>
          </a:p>
        </p:txBody>
      </p:sp>
      <p:sp>
        <p:nvSpPr>
          <p:cNvPr id="8" name="Marcador de contenido 7"/>
          <p:cNvSpPr>
            <a:spLocks noGrp="1"/>
          </p:cNvSpPr>
          <p:nvPr>
            <p:ph idx="1"/>
          </p:nvPr>
        </p:nvSpPr>
        <p:spPr>
          <a:xfrm>
            <a:off x="274640" y="1825624"/>
            <a:ext cx="11691217" cy="5032375"/>
          </a:xfrm>
        </p:spPr>
        <p:txBody>
          <a:bodyPr/>
          <a:lstStyle/>
          <a:p>
            <a:endParaRPr lang="es-ES" dirty="0"/>
          </a:p>
        </p:txBody>
      </p:sp>
      <p:sp>
        <p:nvSpPr>
          <p:cNvPr id="60" name="Rectangle 59"/>
          <p:cNvSpPr/>
          <p:nvPr/>
        </p:nvSpPr>
        <p:spPr bwMode="auto">
          <a:xfrm>
            <a:off x="12200415" y="5571656"/>
            <a:ext cx="4842048" cy="5847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84423" tIns="114098" rIns="855735" bIns="114098" numCol="1" spcCol="0" rtlCol="0" fromWordArt="0" anchor="ctr" anchorCtr="0" forceAA="0" compatLnSpc="1">
            <a:prstTxWarp prst="textNoShape">
              <a:avLst/>
            </a:prstTxWarp>
            <a:noAutofit/>
          </a:bodyPr>
          <a:lstStyle/>
          <a:p>
            <a:pPr defTabSz="727195" fontAlgn="base">
              <a:lnSpc>
                <a:spcPct val="90000"/>
              </a:lnSpc>
              <a:spcBef>
                <a:spcPct val="0"/>
              </a:spcBef>
              <a:spcAft>
                <a:spcPct val="0"/>
              </a:spcAft>
            </a:pPr>
            <a:r>
              <a:rPr lang="en-US" sz="2495" dirty="0">
                <a:gradFill>
                  <a:gsLst>
                    <a:gs pos="0">
                      <a:srgbClr val="FFFFFF"/>
                    </a:gs>
                    <a:gs pos="100000">
                      <a:srgbClr val="FFFFFF"/>
                    </a:gs>
                  </a:gsLst>
                  <a:lin ang="5400000" scaled="0"/>
                </a:gradFill>
                <a:latin typeface="Segoe UI Light"/>
                <a:ea typeface="Segoe UI" pitchFamily="34" charset="0"/>
                <a:cs typeface="Segoe UI" pitchFamily="34" charset="0"/>
              </a:rPr>
              <a:t>Visual Studio Online </a:t>
            </a:r>
          </a:p>
        </p:txBody>
      </p:sp>
      <p:sp>
        <p:nvSpPr>
          <p:cNvPr id="22" name="Rectangle 21"/>
          <p:cNvSpPr/>
          <p:nvPr/>
        </p:nvSpPr>
        <p:spPr>
          <a:xfrm>
            <a:off x="3587118" y="3081078"/>
            <a:ext cx="5010644" cy="4140422"/>
          </a:xfrm>
          <a:prstGeom prst="rect">
            <a:avLst/>
          </a:prstGeom>
          <a:noFill/>
        </p:spPr>
        <p:txBody>
          <a:bodyPr spcFirstLastPara="1" wrap="none" lIns="71311" tIns="35656" rIns="71311" bIns="35656" numCol="1">
            <a:prstTxWarp prst="textArchUp">
              <a:avLst>
                <a:gd name="adj" fmla="val 11256926"/>
              </a:avLst>
            </a:prstTxWarp>
            <a:spAutoFit/>
          </a:bodyPr>
          <a:lstStyle/>
          <a:p>
            <a:pPr algn="ctr" defTabSz="727192"/>
            <a:r>
              <a:rPr lang="en-US" sz="1404" dirty="0">
                <a:ln w="0"/>
                <a:gradFill>
                  <a:gsLst>
                    <a:gs pos="0">
                      <a:srgbClr val="FFFFFF"/>
                    </a:gs>
                    <a:gs pos="100000">
                      <a:srgbClr val="FFFFFF"/>
                    </a:gs>
                  </a:gsLst>
                  <a:lin ang="5400000" scaled="0"/>
                </a:gradFill>
              </a:rPr>
              <a:t>Lab Management | Release Management | Load Testing | SharePoint | Project Server | System Center</a:t>
            </a:r>
          </a:p>
        </p:txBody>
      </p:sp>
      <p:sp>
        <p:nvSpPr>
          <p:cNvPr id="48" name="Rectangle 47"/>
          <p:cNvSpPr/>
          <p:nvPr/>
        </p:nvSpPr>
        <p:spPr>
          <a:xfrm>
            <a:off x="2645503" y="2236190"/>
            <a:ext cx="6893873" cy="6433902"/>
          </a:xfrm>
          <a:prstGeom prst="rect">
            <a:avLst/>
          </a:prstGeom>
          <a:noFill/>
        </p:spPr>
        <p:txBody>
          <a:bodyPr spcFirstLastPara="1" wrap="none" lIns="71311" tIns="35656" rIns="71311" bIns="35656" numCol="1">
            <a:prstTxWarp prst="textArchUp">
              <a:avLst>
                <a:gd name="adj" fmla="val 12000805"/>
              </a:avLst>
            </a:prstTxWarp>
            <a:spAutoFit/>
          </a:bodyPr>
          <a:lstStyle/>
          <a:p>
            <a:pPr algn="ctr" defTabSz="727192"/>
            <a:r>
              <a:rPr lang="en-US" sz="1404" dirty="0">
                <a:ln w="0"/>
                <a:gradFill>
                  <a:gsLst>
                    <a:gs pos="0">
                      <a:srgbClr val="FFFFFF"/>
                    </a:gs>
                    <a:gs pos="100000">
                      <a:srgbClr val="FFFFFF"/>
                    </a:gs>
                  </a:gsLst>
                  <a:lin ang="5400000" scaled="0"/>
                </a:gradFill>
              </a:rPr>
              <a:t>Build Service | Load Testing Service | Continuous Deployment to Azure | Application Insights | Code Editing</a:t>
            </a:r>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73387" y="4469907"/>
            <a:ext cx="1966388" cy="545587"/>
          </a:xfrm>
          <a:prstGeom prst="rect">
            <a:avLst/>
          </a:prstGeom>
        </p:spPr>
      </p:pic>
      <p:sp>
        <p:nvSpPr>
          <p:cNvPr id="56" name="Rectangle 55"/>
          <p:cNvSpPr/>
          <p:nvPr/>
        </p:nvSpPr>
        <p:spPr bwMode="auto">
          <a:xfrm>
            <a:off x="12199265" y="3816769"/>
            <a:ext cx="813199" cy="2764873"/>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075725" y="4463706"/>
            <a:ext cx="1931208" cy="545587"/>
          </a:xfrm>
          <a:prstGeom prst="rect">
            <a:avLst/>
          </a:prstGeom>
        </p:spPr>
      </p:pic>
      <p:sp>
        <p:nvSpPr>
          <p:cNvPr id="21" name="Rectangle 20"/>
          <p:cNvSpPr/>
          <p:nvPr/>
        </p:nvSpPr>
        <p:spPr bwMode="auto">
          <a:xfrm>
            <a:off x="433392" y="3816769"/>
            <a:ext cx="813199" cy="2764873"/>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1387503" y="4506265"/>
            <a:ext cx="1431546" cy="1431546"/>
            <a:chOff x="125735" y="5006938"/>
            <a:chExt cx="1835624" cy="1835624"/>
          </a:xfrm>
        </p:grpSpPr>
        <p:grpSp>
          <p:nvGrpSpPr>
            <p:cNvPr id="41" name="Group 40"/>
            <p:cNvGrpSpPr/>
            <p:nvPr/>
          </p:nvGrpSpPr>
          <p:grpSpPr>
            <a:xfrm>
              <a:off x="125735" y="5006938"/>
              <a:ext cx="1835624" cy="1835624"/>
              <a:chOff x="274642" y="4950425"/>
              <a:chExt cx="1835624" cy="1835624"/>
            </a:xfrm>
          </p:grpSpPr>
          <p:sp>
            <p:nvSpPr>
              <p:cNvPr id="44" name="Oval 43"/>
              <p:cNvSpPr/>
              <p:nvPr/>
            </p:nvSpPr>
            <p:spPr bwMode="auto">
              <a:xfrm>
                <a:off x="274642" y="4950425"/>
                <a:ext cx="1835624" cy="1835624"/>
              </a:xfrm>
              <a:prstGeom prst="ellipse">
                <a:avLst/>
              </a:prstGeom>
              <a:solidFill>
                <a:srgbClr val="68217A"/>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5"/>
              <p:cNvSpPr>
                <a:spLocks noEditPoints="1"/>
              </p:cNvSpPr>
              <p:nvPr/>
            </p:nvSpPr>
            <p:spPr bwMode="black">
              <a:xfrm>
                <a:off x="816276" y="5169119"/>
                <a:ext cx="752356" cy="1398236"/>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bg1"/>
              </a:solidFill>
              <a:ln w="10795" cap="flat" cmpd="sng" algn="ctr">
                <a:noFill/>
                <a:prstDash val="solid"/>
                <a:headEnd type="none" w="med" len="med"/>
                <a:tailEnd type="none" w="med" len="med"/>
              </a:ln>
              <a:effectLst/>
              <a:extLst/>
            </p:spPr>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12867" fontAlgn="base">
                  <a:lnSpc>
                    <a:spcPct val="90000"/>
                  </a:lnSpc>
                  <a:spcBef>
                    <a:spcPct val="0"/>
                  </a:spcBef>
                  <a:spcAft>
                    <a:spcPct val="0"/>
                  </a:spcAft>
                  <a:defRPr/>
                </a:pPr>
                <a:endParaRPr lang="en-US" sz="1560" kern="0" spc="-39">
                  <a:gradFill>
                    <a:gsLst>
                      <a:gs pos="1250">
                        <a:srgbClr val="EFEFEF"/>
                      </a:gs>
                      <a:gs pos="10417">
                        <a:srgbClr val="EFEFEF"/>
                      </a:gs>
                    </a:gsLst>
                    <a:lin ang="5400000" scaled="0"/>
                  </a:gradFill>
                </a:endParaRPr>
              </a:p>
            </p:txBody>
          </p:sp>
        </p:grpSp>
        <p:pic>
          <p:nvPicPr>
            <p:cNvPr id="46" name="Picture 45"/>
            <p:cNvPicPr>
              <a:picLocks noChangeAspect="1"/>
            </p:cNvPicPr>
            <p:nvPr/>
          </p:nvPicPr>
          <p:blipFill rotWithShape="1">
            <a:blip r:embed="rId10" cstate="print">
              <a:extLst>
                <a:ext uri="{28A0092B-C50C-407E-A947-70E740481C1C}">
                  <a14:useLocalDpi xmlns:a14="http://schemas.microsoft.com/office/drawing/2010/main" val="0"/>
                </a:ext>
              </a:extLst>
            </a:blip>
            <a:srcRect l="2128" r="75902"/>
            <a:stretch/>
          </p:blipFill>
          <p:spPr>
            <a:xfrm>
              <a:off x="311998" y="5081965"/>
              <a:ext cx="650568" cy="829157"/>
            </a:xfrm>
            <a:prstGeom prst="rect">
              <a:avLst/>
            </a:prstGeom>
          </p:spPr>
        </p:pic>
      </p:grpSp>
      <p:grpSp>
        <p:nvGrpSpPr>
          <p:cNvPr id="85" name="Group 84"/>
          <p:cNvGrpSpPr/>
          <p:nvPr/>
        </p:nvGrpSpPr>
        <p:grpSpPr>
          <a:xfrm>
            <a:off x="9387365" y="4506265"/>
            <a:ext cx="1431546" cy="1431546"/>
            <a:chOff x="10168484" y="4537144"/>
            <a:chExt cx="1835624" cy="1835624"/>
          </a:xfrm>
        </p:grpSpPr>
        <p:sp>
          <p:nvSpPr>
            <p:cNvPr id="86" name="Oval 85"/>
            <p:cNvSpPr/>
            <p:nvPr/>
          </p:nvSpPr>
          <p:spPr bwMode="auto">
            <a:xfrm flipH="1" flipV="1">
              <a:off x="10168484" y="4537144"/>
              <a:ext cx="1835624" cy="1835624"/>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128"/>
            <p:cNvSpPr>
              <a:spLocks noChangeAspect="1"/>
            </p:cNvSpPr>
            <p:nvPr/>
          </p:nvSpPr>
          <p:spPr bwMode="black">
            <a:xfrm>
              <a:off x="10371886" y="4977182"/>
              <a:ext cx="1401320" cy="7741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50800" cap="flat" cmpd="sng" algn="ctr">
              <a:noFill/>
              <a:prstDash val="solid"/>
              <a:headEnd type="none" w="med" len="med"/>
              <a:tailEnd type="none" w="med" len="med"/>
            </a:ln>
            <a:effectLst/>
            <a:extLst/>
          </p:spPr>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12867" fontAlgn="base">
                <a:lnSpc>
                  <a:spcPct val="90000"/>
                </a:lnSpc>
                <a:spcBef>
                  <a:spcPct val="0"/>
                </a:spcBef>
                <a:spcAft>
                  <a:spcPct val="0"/>
                </a:spcAft>
                <a:defRPr/>
              </a:pPr>
              <a:endParaRPr lang="en-US" sz="1560" kern="0" spc="-39">
                <a:gradFill>
                  <a:gsLst>
                    <a:gs pos="1250">
                      <a:srgbClr val="EFEFEF"/>
                    </a:gs>
                    <a:gs pos="10417">
                      <a:srgbClr val="EFEFEF"/>
                    </a:gs>
                  </a:gsLst>
                  <a:lin ang="5400000" scaled="0"/>
                </a:gradFill>
              </a:endParaRPr>
            </a:p>
          </p:txBody>
        </p:sp>
        <p:pic>
          <p:nvPicPr>
            <p:cNvPr id="88" name="Picture 87"/>
            <p:cNvPicPr>
              <a:picLocks noChangeAspect="1"/>
            </p:cNvPicPr>
            <p:nvPr/>
          </p:nvPicPr>
          <p:blipFill rotWithShape="1">
            <a:blip r:embed="rId11" cstate="print">
              <a:duotone>
                <a:schemeClr val="accent4">
                  <a:shade val="45000"/>
                  <a:satMod val="135000"/>
                </a:schemeClr>
                <a:prstClr val="white"/>
              </a:duotone>
              <a:extLst>
                <a:ext uri="{28A0092B-C50C-407E-A947-70E740481C1C}">
                  <a14:useLocalDpi xmlns:a14="http://schemas.microsoft.com/office/drawing/2010/main" val="0"/>
                </a:ext>
              </a:extLst>
            </a:blip>
            <a:srcRect r="17482"/>
            <a:stretch/>
          </p:blipFill>
          <p:spPr>
            <a:xfrm>
              <a:off x="10700847" y="5085271"/>
              <a:ext cx="640080" cy="689649"/>
            </a:xfrm>
            <a:prstGeom prst="rect">
              <a:avLst/>
            </a:prstGeom>
          </p:spPr>
        </p:pic>
      </p:grpSp>
    </p:spTree>
    <p:extLst>
      <p:ext uri="{BB962C8B-B14F-4D97-AF65-F5344CB8AC3E}">
        <p14:creationId xmlns:p14="http://schemas.microsoft.com/office/powerpoint/2010/main" val="87907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600" fill="hold"/>
                                        <p:tgtEl>
                                          <p:spTgt spid="18"/>
                                        </p:tgtEl>
                                        <p:attrNameLst>
                                          <p:attrName>ppt_x</p:attrName>
                                        </p:attrNameLst>
                                      </p:cBhvr>
                                      <p:tavLst>
                                        <p:tav tm="0">
                                          <p:val>
                                            <p:strVal val="0-#ppt_w/2"/>
                                          </p:val>
                                        </p:tav>
                                        <p:tav tm="100000">
                                          <p:val>
                                            <p:strVal val="#ppt_x"/>
                                          </p:val>
                                        </p:tav>
                                      </p:tavLst>
                                    </p:anim>
                                    <p:anim calcmode="lin" valueType="num">
                                      <p:cBhvr additive="base">
                                        <p:cTn id="8" dur="6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8" decel="10000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600" fill="hold"/>
                                        <p:tgtEl>
                                          <p:spTgt spid="40"/>
                                        </p:tgtEl>
                                        <p:attrNameLst>
                                          <p:attrName>ppt_x</p:attrName>
                                        </p:attrNameLst>
                                      </p:cBhvr>
                                      <p:tavLst>
                                        <p:tav tm="0">
                                          <p:val>
                                            <p:strVal val="0-#ppt_w/2"/>
                                          </p:val>
                                        </p:tav>
                                        <p:tav tm="100000">
                                          <p:val>
                                            <p:strVal val="#ppt_x"/>
                                          </p:val>
                                        </p:tav>
                                      </p:tavLst>
                                    </p:anim>
                                    <p:anim calcmode="lin" valueType="num">
                                      <p:cBhvr additive="base">
                                        <p:cTn id="13" dur="6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200"/>
                            </p:stCondLst>
                            <p:childTnLst>
                              <p:par>
                                <p:cTn id="15" presetID="2" presetClass="entr" presetSubtype="4" decel="10000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600" fill="hold"/>
                                        <p:tgtEl>
                                          <p:spTgt spid="43"/>
                                        </p:tgtEl>
                                        <p:attrNameLst>
                                          <p:attrName>ppt_x</p:attrName>
                                        </p:attrNameLst>
                                      </p:cBhvr>
                                      <p:tavLst>
                                        <p:tav tm="0">
                                          <p:val>
                                            <p:strVal val="#ppt_x"/>
                                          </p:val>
                                        </p:tav>
                                        <p:tav tm="100000">
                                          <p:val>
                                            <p:strVal val="#ppt_x"/>
                                          </p:val>
                                        </p:tav>
                                      </p:tavLst>
                                    </p:anim>
                                    <p:anim calcmode="lin" valueType="num">
                                      <p:cBhvr additive="base">
                                        <p:cTn id="18" dur="600" fill="hold"/>
                                        <p:tgtEl>
                                          <p:spTgt spid="43"/>
                                        </p:tgtEl>
                                        <p:attrNameLst>
                                          <p:attrName>ppt_y</p:attrName>
                                        </p:attrNameLst>
                                      </p:cBhvr>
                                      <p:tavLst>
                                        <p:tav tm="0">
                                          <p:val>
                                            <p:strVal val="1+#ppt_h/2"/>
                                          </p:val>
                                        </p:tav>
                                        <p:tav tm="100000">
                                          <p:val>
                                            <p:strVal val="#ppt_y"/>
                                          </p:val>
                                        </p:tav>
                                      </p:tavLst>
                                    </p:anim>
                                  </p:childTnLst>
                                </p:cTn>
                              </p:par>
                            </p:childTnLst>
                          </p:cTn>
                        </p:par>
                        <p:par>
                          <p:cTn id="19" fill="hold">
                            <p:stCondLst>
                              <p:cond delay="1800"/>
                            </p:stCondLst>
                            <p:childTnLst>
                              <p:par>
                                <p:cTn id="20" presetID="2" presetClass="entr" presetSubtype="4" decel="100000"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600" fill="hold"/>
                                        <p:tgtEl>
                                          <p:spTgt spid="42"/>
                                        </p:tgtEl>
                                        <p:attrNameLst>
                                          <p:attrName>ppt_x</p:attrName>
                                        </p:attrNameLst>
                                      </p:cBhvr>
                                      <p:tavLst>
                                        <p:tav tm="0">
                                          <p:val>
                                            <p:strVal val="#ppt_x"/>
                                          </p:val>
                                        </p:tav>
                                        <p:tav tm="100000">
                                          <p:val>
                                            <p:strVal val="#ppt_x"/>
                                          </p:val>
                                        </p:tav>
                                      </p:tavLst>
                                    </p:anim>
                                    <p:anim calcmode="lin" valueType="num">
                                      <p:cBhvr additive="base">
                                        <p:cTn id="23" dur="600" fill="hold"/>
                                        <p:tgtEl>
                                          <p:spTgt spid="42"/>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30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600" fill="hold"/>
                                        <p:tgtEl>
                                          <p:spTgt spid="50"/>
                                        </p:tgtEl>
                                        <p:attrNameLst>
                                          <p:attrName>ppt_x</p:attrName>
                                        </p:attrNameLst>
                                      </p:cBhvr>
                                      <p:tavLst>
                                        <p:tav tm="0">
                                          <p:val>
                                            <p:strVal val="#ppt_x"/>
                                          </p:val>
                                        </p:tav>
                                        <p:tav tm="100000">
                                          <p:val>
                                            <p:strVal val="#ppt_x"/>
                                          </p:val>
                                        </p:tav>
                                      </p:tavLst>
                                    </p:anim>
                                    <p:anim calcmode="lin" valueType="num">
                                      <p:cBhvr additive="base">
                                        <p:cTn id="27" dur="600" fill="hold"/>
                                        <p:tgtEl>
                                          <p:spTgt spid="50"/>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100"/>
                                  </p:stCondLst>
                                  <p:childTnLst>
                                    <p:set>
                                      <p:cBhvr>
                                        <p:cTn id="29" dur="1" fill="hold">
                                          <p:stCondLst>
                                            <p:cond delay="0"/>
                                          </p:stCondLst>
                                        </p:cTn>
                                        <p:tgtEl>
                                          <p:spTgt spid="53"/>
                                        </p:tgtEl>
                                        <p:attrNameLst>
                                          <p:attrName>style.visibility</p:attrName>
                                        </p:attrNameLst>
                                      </p:cBhvr>
                                      <p:to>
                                        <p:strVal val="visible"/>
                                      </p:to>
                                    </p:set>
                                    <p:anim calcmode="lin" valueType="num">
                                      <p:cBhvr additive="base">
                                        <p:cTn id="30" dur="600" fill="hold"/>
                                        <p:tgtEl>
                                          <p:spTgt spid="53"/>
                                        </p:tgtEl>
                                        <p:attrNameLst>
                                          <p:attrName>ppt_x</p:attrName>
                                        </p:attrNameLst>
                                      </p:cBhvr>
                                      <p:tavLst>
                                        <p:tav tm="0">
                                          <p:val>
                                            <p:strVal val="#ppt_x"/>
                                          </p:val>
                                        </p:tav>
                                        <p:tav tm="100000">
                                          <p:val>
                                            <p:strVal val="#ppt_x"/>
                                          </p:val>
                                        </p:tav>
                                      </p:tavLst>
                                    </p:anim>
                                    <p:anim calcmode="lin" valueType="num">
                                      <p:cBhvr additive="base">
                                        <p:cTn id="31" dur="600" fill="hold"/>
                                        <p:tgtEl>
                                          <p:spTgt spid="53"/>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40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600" fill="hold"/>
                                        <p:tgtEl>
                                          <p:spTgt spid="51"/>
                                        </p:tgtEl>
                                        <p:attrNameLst>
                                          <p:attrName>ppt_x</p:attrName>
                                        </p:attrNameLst>
                                      </p:cBhvr>
                                      <p:tavLst>
                                        <p:tav tm="0">
                                          <p:val>
                                            <p:strVal val="#ppt_x"/>
                                          </p:val>
                                        </p:tav>
                                        <p:tav tm="100000">
                                          <p:val>
                                            <p:strVal val="#ppt_x"/>
                                          </p:val>
                                        </p:tav>
                                      </p:tavLst>
                                    </p:anim>
                                    <p:anim calcmode="lin" valueType="num">
                                      <p:cBhvr additive="base">
                                        <p:cTn id="35" dur="600" fill="hold"/>
                                        <p:tgtEl>
                                          <p:spTgt spid="51"/>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20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600" fill="hold"/>
                                        <p:tgtEl>
                                          <p:spTgt spid="54"/>
                                        </p:tgtEl>
                                        <p:attrNameLst>
                                          <p:attrName>ppt_x</p:attrName>
                                        </p:attrNameLst>
                                      </p:cBhvr>
                                      <p:tavLst>
                                        <p:tav tm="0">
                                          <p:val>
                                            <p:strVal val="#ppt_x"/>
                                          </p:val>
                                        </p:tav>
                                        <p:tav tm="100000">
                                          <p:val>
                                            <p:strVal val="#ppt_x"/>
                                          </p:val>
                                        </p:tav>
                                      </p:tavLst>
                                    </p:anim>
                                    <p:anim calcmode="lin" valueType="num">
                                      <p:cBhvr additive="base">
                                        <p:cTn id="39" dur="600" fill="hold"/>
                                        <p:tgtEl>
                                          <p:spTgt spid="54"/>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600" fill="hold"/>
                                        <p:tgtEl>
                                          <p:spTgt spid="52"/>
                                        </p:tgtEl>
                                        <p:attrNameLst>
                                          <p:attrName>ppt_x</p:attrName>
                                        </p:attrNameLst>
                                      </p:cBhvr>
                                      <p:tavLst>
                                        <p:tav tm="0">
                                          <p:val>
                                            <p:strVal val="#ppt_x"/>
                                          </p:val>
                                        </p:tav>
                                        <p:tav tm="100000">
                                          <p:val>
                                            <p:strVal val="#ppt_x"/>
                                          </p:val>
                                        </p:tav>
                                      </p:tavLst>
                                    </p:anim>
                                    <p:anim calcmode="lin" valueType="num">
                                      <p:cBhvr additive="base">
                                        <p:cTn id="43" dur="600" fill="hold"/>
                                        <p:tgtEl>
                                          <p:spTgt spid="52"/>
                                        </p:tgtEl>
                                        <p:attrNameLst>
                                          <p:attrName>ppt_y</p:attrName>
                                        </p:attrNameLst>
                                      </p:cBhvr>
                                      <p:tavLst>
                                        <p:tav tm="0">
                                          <p:val>
                                            <p:strVal val="1+#ppt_h/2"/>
                                          </p:val>
                                        </p:tav>
                                        <p:tav tm="100000">
                                          <p:val>
                                            <p:strVal val="#ppt_y"/>
                                          </p:val>
                                        </p:tav>
                                      </p:tavLst>
                                    </p:anim>
                                  </p:childTnLst>
                                </p:cTn>
                              </p:par>
                            </p:childTnLst>
                          </p:cTn>
                        </p:par>
                        <p:par>
                          <p:cTn id="44" fill="hold">
                            <p:stCondLst>
                              <p:cond delay="2900"/>
                            </p:stCondLst>
                            <p:childTnLst>
                              <p:par>
                                <p:cTn id="45" presetID="22" presetClass="entr" presetSubtype="8"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par>
                                <p:cTn id="48" presetID="22" presetClass="entr" presetSubtype="8" fill="hold" nodeType="withEffect">
                                  <p:stCondLst>
                                    <p:cond delay="45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par>
                                <p:cTn id="51" presetID="22" presetClass="entr" presetSubtype="8" fill="hold" nodeType="withEffect">
                                  <p:stCondLst>
                                    <p:cond delay="90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35" presetClass="path" presetSubtype="0" decel="100000" fill="hold" grpId="1" nodeType="clickEffect">
                                  <p:stCondLst>
                                    <p:cond delay="0"/>
                                  </p:stCondLst>
                                  <p:childTnLst>
                                    <p:animMotion origin="layout" path="M -2.94613E-6 3.32274E-6 L -0.48583 3.32274E-6 " pathEditMode="relative" rAng="0" ptsTypes="AA">
                                      <p:cBhvr>
                                        <p:cTn id="57" dur="600" fill="hold"/>
                                        <p:tgtEl>
                                          <p:spTgt spid="40"/>
                                        </p:tgtEl>
                                        <p:attrNameLst>
                                          <p:attrName>ppt_x</p:attrName>
                                          <p:attrName>ppt_y</p:attrName>
                                        </p:attrNameLst>
                                      </p:cBhvr>
                                      <p:rCtr x="-24292" y="0"/>
                                    </p:animMotion>
                                  </p:childTnLst>
                                </p:cTn>
                              </p:par>
                              <p:par>
                                <p:cTn id="58" presetID="2" presetClass="entr" presetSubtype="2" decel="100000"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 calcmode="lin" valueType="num">
                                      <p:cBhvr additive="base">
                                        <p:cTn id="60" dur="600" fill="hold"/>
                                        <p:tgtEl>
                                          <p:spTgt spid="85"/>
                                        </p:tgtEl>
                                        <p:attrNameLst>
                                          <p:attrName>ppt_x</p:attrName>
                                        </p:attrNameLst>
                                      </p:cBhvr>
                                      <p:tavLst>
                                        <p:tav tm="0">
                                          <p:val>
                                            <p:strVal val="1+#ppt_w/2"/>
                                          </p:val>
                                        </p:tav>
                                        <p:tav tm="100000">
                                          <p:val>
                                            <p:strVal val="#ppt_x"/>
                                          </p:val>
                                        </p:tav>
                                      </p:tavLst>
                                    </p:anim>
                                    <p:anim calcmode="lin" valueType="num">
                                      <p:cBhvr additive="base">
                                        <p:cTn id="61" dur="600" fill="hold"/>
                                        <p:tgtEl>
                                          <p:spTgt spid="85"/>
                                        </p:tgtEl>
                                        <p:attrNameLst>
                                          <p:attrName>ppt_y</p:attrName>
                                        </p:attrNameLst>
                                      </p:cBhvr>
                                      <p:tavLst>
                                        <p:tav tm="0">
                                          <p:val>
                                            <p:strVal val="#ppt_y"/>
                                          </p:val>
                                        </p:tav>
                                        <p:tav tm="100000">
                                          <p:val>
                                            <p:strVal val="#ppt_y"/>
                                          </p:val>
                                        </p:tav>
                                      </p:tavLst>
                                    </p:anim>
                                  </p:childTnLst>
                                </p:cTn>
                              </p:par>
                              <p:par>
                                <p:cTn id="62" presetID="35" presetClass="path" presetSubtype="0" decel="100000" fill="hold" grpId="0" nodeType="withEffect">
                                  <p:stCondLst>
                                    <p:cond delay="0"/>
                                  </p:stCondLst>
                                  <p:childTnLst>
                                    <p:animMotion origin="layout" path="M 3.22951E-6 3.32274E-6 L -0.49936 3.32274E-6 " pathEditMode="relative" rAng="0" ptsTypes="AA">
                                      <p:cBhvr>
                                        <p:cTn id="63" dur="600" fill="hold"/>
                                        <p:tgtEl>
                                          <p:spTgt spid="60"/>
                                        </p:tgtEl>
                                        <p:attrNameLst>
                                          <p:attrName>ppt_x</p:attrName>
                                          <p:attrName>ppt_y</p:attrName>
                                        </p:attrNameLst>
                                      </p:cBhvr>
                                      <p:rCtr x="-24968" y="0"/>
                                    </p:animMotion>
                                  </p:childTnLst>
                                </p:cTn>
                              </p:par>
                            </p:childTnLst>
                          </p:cTn>
                        </p:par>
                        <p:par>
                          <p:cTn id="64" fill="hold">
                            <p:stCondLst>
                              <p:cond delay="600"/>
                            </p:stCondLst>
                            <p:childTnLst>
                              <p:par>
                                <p:cTn id="65" presetID="22" presetClass="entr" presetSubtype="2"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right)">
                                      <p:cBhvr>
                                        <p:cTn id="67" dur="500"/>
                                        <p:tgtEl>
                                          <p:spTgt spid="13"/>
                                        </p:tgtEl>
                                      </p:cBhvr>
                                    </p:animEffect>
                                  </p:childTnLst>
                                </p:cTn>
                              </p:par>
                            </p:childTnLst>
                          </p:cTn>
                        </p:par>
                        <p:par>
                          <p:cTn id="68" fill="hold">
                            <p:stCondLst>
                              <p:cond delay="1100"/>
                            </p:stCondLst>
                            <p:childTnLst>
                              <p:par>
                                <p:cTn id="69" presetID="22" presetClass="entr" presetSubtype="2"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right)">
                                      <p:cBhvr>
                                        <p:cTn id="71" dur="500"/>
                                        <p:tgtEl>
                                          <p:spTgt spid="14"/>
                                        </p:tgtEl>
                                      </p:cBhvr>
                                    </p:animEffect>
                                  </p:childTnLst>
                                </p:cTn>
                              </p:par>
                            </p:childTnLst>
                          </p:cTn>
                        </p:par>
                        <p:par>
                          <p:cTn id="72" fill="hold">
                            <p:stCondLst>
                              <p:cond delay="1600"/>
                            </p:stCondLst>
                            <p:childTnLst>
                              <p:par>
                                <p:cTn id="73" presetID="22" presetClass="entr" presetSubtype="2" fill="hold" nodeType="after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right)">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50" grpId="0" animBg="1"/>
      <p:bldP spid="51" grpId="0" animBg="1"/>
      <p:bldP spid="52" grpId="0" animBg="1"/>
      <p:bldP spid="53" grpId="0" animBg="1"/>
      <p:bldP spid="54" grpId="0" animBg="1"/>
      <p:bldP spid="40" grpId="0" animBg="1"/>
      <p:bldP spid="40" grpId="1" animBg="1"/>
      <p:bldP spid="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Por</a:t>
            </a:r>
            <a:r>
              <a:rPr lang="en-US" dirty="0" smtClean="0"/>
              <a:t> </a:t>
            </a:r>
            <a:r>
              <a:rPr lang="en-US" dirty="0" err="1" smtClean="0"/>
              <a:t>qué</a:t>
            </a:r>
            <a:r>
              <a:rPr lang="en-US" dirty="0" smtClean="0"/>
              <a:t> Visual Studio ALM?</a:t>
            </a:r>
            <a:endParaRPr lang="en-US" dirty="0"/>
          </a:p>
        </p:txBody>
      </p:sp>
      <p:sp>
        <p:nvSpPr>
          <p:cNvPr id="3" name="Content Placeholder 2"/>
          <p:cNvSpPr>
            <a:spLocks noGrp="1"/>
          </p:cNvSpPr>
          <p:nvPr>
            <p:ph idx="1"/>
          </p:nvPr>
        </p:nvSpPr>
        <p:spPr/>
        <p:txBody>
          <a:bodyPr>
            <a:normAutofit lnSpcReduction="10000"/>
          </a:bodyPr>
          <a:lstStyle/>
          <a:p>
            <a:r>
              <a:rPr lang="es-ES" sz="2540" strike="sngStrike" dirty="0"/>
              <a:t>Porque estamos en Microsoft</a:t>
            </a:r>
          </a:p>
          <a:p>
            <a:r>
              <a:rPr lang="es-ES" sz="2540" dirty="0" smtClean="0"/>
              <a:t>Disponemos </a:t>
            </a:r>
            <a:r>
              <a:rPr lang="es-ES" sz="2540" dirty="0"/>
              <a:t>de todas las herramientas en un único </a:t>
            </a:r>
            <a:r>
              <a:rPr lang="es-ES" sz="2540" dirty="0" smtClean="0"/>
              <a:t>punto</a:t>
            </a:r>
          </a:p>
          <a:p>
            <a:r>
              <a:rPr lang="es-ES" sz="2540" dirty="0" smtClean="0"/>
              <a:t>Es </a:t>
            </a:r>
            <a:r>
              <a:rPr lang="es-ES" sz="2540" dirty="0"/>
              <a:t>nuestro “único punto de consulta (</a:t>
            </a:r>
            <a:r>
              <a:rPr lang="es-ES" sz="2540" dirty="0" err="1"/>
              <a:t>truth</a:t>
            </a:r>
            <a:r>
              <a:rPr lang="es-ES" sz="2540" dirty="0"/>
              <a:t>)”</a:t>
            </a:r>
          </a:p>
          <a:p>
            <a:r>
              <a:rPr lang="es-ES" sz="2540" dirty="0"/>
              <a:t>Tenemos dos posibilidades</a:t>
            </a:r>
          </a:p>
          <a:p>
            <a:pPr lvl="1"/>
            <a:r>
              <a:rPr lang="es-ES" sz="2540" dirty="0"/>
              <a:t>Cloud (Visual Studio Online)</a:t>
            </a:r>
          </a:p>
          <a:p>
            <a:pPr lvl="1"/>
            <a:r>
              <a:rPr lang="es-ES" sz="2540" dirty="0"/>
              <a:t>On-</a:t>
            </a:r>
            <a:r>
              <a:rPr lang="es-ES" sz="2540" dirty="0" err="1"/>
              <a:t>premises</a:t>
            </a:r>
            <a:r>
              <a:rPr lang="es-ES" sz="2540" dirty="0"/>
              <a:t> (Team Foundation Server)</a:t>
            </a:r>
          </a:p>
          <a:p>
            <a:r>
              <a:rPr lang="es-ES" sz="2540" dirty="0"/>
              <a:t>Hay otros sistemas, buscad y escoger …</a:t>
            </a:r>
          </a:p>
          <a:p>
            <a:pPr lvl="1"/>
            <a:r>
              <a:rPr lang="es-ES" sz="2540" dirty="0"/>
              <a:t>Mercurial</a:t>
            </a:r>
          </a:p>
          <a:p>
            <a:pPr lvl="1"/>
            <a:r>
              <a:rPr lang="es-ES" sz="2540" dirty="0" err="1"/>
              <a:t>Subversion</a:t>
            </a:r>
            <a:endParaRPr lang="es-ES" sz="2540" dirty="0"/>
          </a:p>
          <a:p>
            <a:pPr lvl="1"/>
            <a:r>
              <a:rPr lang="es-ES" sz="2540" dirty="0"/>
              <a:t>….</a:t>
            </a:r>
          </a:p>
        </p:txBody>
      </p:sp>
    </p:spTree>
    <p:extLst>
      <p:ext uri="{BB962C8B-B14F-4D97-AF65-F5344CB8AC3E}">
        <p14:creationId xmlns:p14="http://schemas.microsoft.com/office/powerpoint/2010/main" val="17503612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Adrián Díaz Cervera</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MVP SharePoint Server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ENCAMINA</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http://geeks.ms/blogs/adiazcervera</a:t>
            </a:r>
            <a:endParaRPr lang="es-ES" dirty="0"/>
          </a:p>
        </p:txBody>
      </p:sp>
      <p:sp>
        <p:nvSpPr>
          <p:cNvPr id="19" name="Marcador de texto 18"/>
          <p:cNvSpPr>
            <a:spLocks noGrp="1"/>
          </p:cNvSpPr>
          <p:nvPr>
            <p:ph type="body" sz="quarter" idx="16"/>
          </p:nvPr>
        </p:nvSpPr>
        <p:spPr/>
        <p:txBody>
          <a:bodyPr>
            <a:normAutofit fontScale="85000" lnSpcReduction="10000"/>
          </a:bodyPr>
          <a:lstStyle/>
          <a:p>
            <a:r>
              <a:rPr lang="en-US" dirty="0" smtClean="0"/>
              <a:t>http://blogs.encamina.com/desarrollandosobresharepoint</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@AdrianDiaz81</a:t>
            </a:r>
            <a:endParaRPr lang="es-ES" dirty="0"/>
          </a:p>
        </p:txBody>
      </p:sp>
      <p:pic>
        <p:nvPicPr>
          <p:cNvPr id="9" name="Marcador de posición de imagen 8"/>
          <p:cNvPicPr preferRelativeResize="0">
            <a:picLocks noGrp="1"/>
          </p:cNvPicPr>
          <p:nvPr>
            <p:ph type="pic" sz="quarter" idx="4294967295"/>
          </p:nvPr>
        </p:nvPicPr>
        <p:blipFill>
          <a:blip r:embed="rId2">
            <a:extLst>
              <a:ext uri="{28A0092B-C50C-407E-A947-70E740481C1C}">
                <a14:useLocalDpi xmlns:a14="http://schemas.microsoft.com/office/drawing/2010/main" val="0"/>
              </a:ext>
            </a:extLst>
          </a:blip>
          <a:srcRect t="9116" b="9116"/>
          <a:stretch>
            <a:fillRect/>
          </a:stretch>
        </p:blipFill>
        <p:spPr>
          <a:xfrm>
            <a:off x="924078" y="4999897"/>
            <a:ext cx="2160588" cy="797059"/>
          </a:xfrm>
        </p:spPr>
      </p:pic>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078" y="3763392"/>
            <a:ext cx="2160000" cy="1068000"/>
          </a:xfrm>
          <a:prstGeom prst="rect">
            <a:avLst/>
          </a:prstGeom>
        </p:spPr>
      </p:pic>
      <p:sp>
        <p:nvSpPr>
          <p:cNvPr id="21" name="Marcador de texto 20"/>
          <p:cNvSpPr>
            <a:spLocks noGrp="1"/>
          </p:cNvSpPr>
          <p:nvPr>
            <p:ph type="body" sz="quarter" idx="12"/>
          </p:nvPr>
        </p:nvSpPr>
        <p:spPr/>
        <p:txBody>
          <a:bodyPr>
            <a:normAutofit fontScale="92500" lnSpcReduction="10000"/>
          </a:bodyPr>
          <a:lstStyle/>
          <a:p>
            <a:r>
              <a:rPr lang="en-US" dirty="0"/>
              <a:t>SharePoint Architect </a:t>
            </a:r>
            <a:endParaRPr lang="es-ES" dirty="0"/>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078" y="5940563"/>
            <a:ext cx="2095167" cy="754784"/>
          </a:xfrm>
          <a:prstGeom prst="rect">
            <a:avLst/>
          </a:prstGeom>
        </p:spPr>
      </p:pic>
      <p:pic>
        <p:nvPicPr>
          <p:cNvPr id="6" name="Marcador de posición de imagen 5"/>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387" r="1387"/>
          <a:stretch>
            <a:fillRect/>
          </a:stretch>
        </p:blipFill>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GIT o TFS</a:t>
            </a:r>
            <a:endParaRPr lang="es-ES" dirty="0"/>
          </a:p>
        </p:txBody>
      </p:sp>
      <p:pic>
        <p:nvPicPr>
          <p:cNvPr id="5122" name="Picture 2" descr="https://www.wired.de/sites/default/files/hipster_hero.jpg"/>
          <p:cNvPicPr>
            <a:picLocks noGrp="1" noChangeAspect="1" noChangeArrowheads="1"/>
          </p:cNvPicPr>
          <p:nvPr>
            <p:ph idx="10"/>
          </p:nvPr>
        </p:nvPicPr>
        <p:blipFill>
          <a:blip r:embed="rId2" cstate="print">
            <a:extLst>
              <a:ext uri="{28A0092B-C50C-407E-A947-70E740481C1C}">
                <a14:useLocalDpi xmlns:a14="http://schemas.microsoft.com/office/drawing/2010/main" val="0"/>
              </a:ext>
            </a:extLst>
          </a:blip>
          <a:srcRect/>
          <a:stretch>
            <a:fillRect/>
          </a:stretch>
        </p:blipFill>
        <p:spPr bwMode="auto">
          <a:xfrm>
            <a:off x="1248697" y="1533832"/>
            <a:ext cx="3441290" cy="46399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imag.malavida.com/blog/images/2010/12/id_24961_oldpc2.jpg"/>
          <p:cNvPicPr>
            <a:picLocks noGrp="1" noChangeAspect="1" noChangeArrowheads="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6015831" y="1690688"/>
            <a:ext cx="5334000" cy="393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9278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GIT o TFS ¿Depende?</a:t>
            </a:r>
            <a:endParaRPr lang="es-ES" dirty="0"/>
          </a:p>
        </p:txBody>
      </p:sp>
      <p:sp>
        <p:nvSpPr>
          <p:cNvPr id="6" name="Marcador de contenido 5"/>
          <p:cNvSpPr>
            <a:spLocks noGrp="1"/>
          </p:cNvSpPr>
          <p:nvPr>
            <p:ph idx="1"/>
          </p:nvPr>
        </p:nvSpPr>
        <p:spPr/>
        <p:txBody>
          <a:bodyPr/>
          <a:lstStyle/>
          <a:p>
            <a:r>
              <a:rPr lang="es-ES" dirty="0" smtClean="0"/>
              <a:t>GIT</a:t>
            </a:r>
          </a:p>
          <a:p>
            <a:pPr lvl="1"/>
            <a:r>
              <a:rPr lang="es-ES" dirty="0" smtClean="0"/>
              <a:t>Equipos distribuidos</a:t>
            </a:r>
          </a:p>
          <a:p>
            <a:pPr lvl="1"/>
            <a:r>
              <a:rPr lang="es-ES" dirty="0" smtClean="0"/>
              <a:t>Equipos maduros </a:t>
            </a:r>
          </a:p>
          <a:p>
            <a:pPr lvl="1"/>
            <a:r>
              <a:rPr lang="es-ES" dirty="0" smtClean="0"/>
              <a:t>Habituados a qué es un gestor de código Fuente</a:t>
            </a:r>
          </a:p>
          <a:p>
            <a:pPr lvl="1"/>
            <a:r>
              <a:rPr lang="es-ES" dirty="0" smtClean="0"/>
              <a:t>Producto con varias versiones/fuentes</a:t>
            </a:r>
          </a:p>
          <a:p>
            <a:pPr lvl="1"/>
            <a:endParaRPr lang="es-ES" dirty="0"/>
          </a:p>
          <a:p>
            <a:r>
              <a:rPr lang="es-ES" dirty="0" smtClean="0"/>
              <a:t>TFS</a:t>
            </a:r>
          </a:p>
          <a:p>
            <a:pPr lvl="1"/>
            <a:r>
              <a:rPr lang="es-ES" dirty="0" smtClean="0"/>
              <a:t>Equipos centralizados</a:t>
            </a:r>
          </a:p>
          <a:p>
            <a:pPr lvl="1"/>
            <a:r>
              <a:rPr lang="es-ES" dirty="0" smtClean="0"/>
              <a:t>Desarrolladores noveles</a:t>
            </a:r>
            <a:endParaRPr lang="es-ES" dirty="0"/>
          </a:p>
        </p:txBody>
      </p:sp>
      <p:pic>
        <p:nvPicPr>
          <p:cNvPr id="4098" name="Picture 2" descr="http://www.revistaxy.com/assets/Chuck-Norri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42" y="760792"/>
            <a:ext cx="5252878" cy="52387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teyletras.files.wordpress.com/2015/05/steve-urkel.jpg?w=6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874" y="760792"/>
            <a:ext cx="4481734"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26165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circle(in)">
                                      <p:cBhvr>
                                        <p:cTn id="12"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a:t>
            </a:r>
            <a:r>
              <a:rPr lang="en-US" dirty="0" err="1" smtClean="0"/>
              <a:t>Integración</a:t>
            </a:r>
            <a:r>
              <a:rPr lang="en-US" dirty="0" smtClean="0"/>
              <a:t> continua</a:t>
            </a:r>
            <a:endParaRPr lang="es-ES" dirty="0"/>
          </a:p>
        </p:txBody>
      </p:sp>
    </p:spTree>
    <p:extLst>
      <p:ext uri="{BB962C8B-B14F-4D97-AF65-F5344CB8AC3E}">
        <p14:creationId xmlns:p14="http://schemas.microsoft.com/office/powerpoint/2010/main" val="24693999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Adrián Díaz Cervera</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smtClean="0"/>
              <a:t>MVP SharePoint Server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ENCAMINA</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n-US" dirty="0" smtClean="0"/>
              <a:t>http://geeks.ms/blogs/adiazcervera</a:t>
            </a:r>
            <a:endParaRPr lang="es-ES" dirty="0"/>
          </a:p>
        </p:txBody>
      </p:sp>
      <p:sp>
        <p:nvSpPr>
          <p:cNvPr id="19" name="Marcador de texto 18"/>
          <p:cNvSpPr>
            <a:spLocks noGrp="1"/>
          </p:cNvSpPr>
          <p:nvPr>
            <p:ph type="body" sz="quarter" idx="16"/>
          </p:nvPr>
        </p:nvSpPr>
        <p:spPr/>
        <p:txBody>
          <a:bodyPr>
            <a:normAutofit fontScale="85000" lnSpcReduction="10000"/>
          </a:bodyPr>
          <a:lstStyle/>
          <a:p>
            <a:r>
              <a:rPr lang="en-US" dirty="0" smtClean="0"/>
              <a:t>http://blogs.encamina.com/desarrollandosobresharepoint</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@AdrianDiaz81</a:t>
            </a:r>
            <a:endParaRPr lang="es-ES" dirty="0"/>
          </a:p>
        </p:txBody>
      </p:sp>
      <p:pic>
        <p:nvPicPr>
          <p:cNvPr id="9" name="Marcador de posición de imagen 8"/>
          <p:cNvPicPr preferRelativeResize="0">
            <a:picLocks noGrp="1"/>
          </p:cNvPicPr>
          <p:nvPr>
            <p:ph type="pic" sz="quarter" idx="4294967295"/>
          </p:nvPr>
        </p:nvPicPr>
        <p:blipFill>
          <a:blip r:embed="rId2">
            <a:extLst>
              <a:ext uri="{28A0092B-C50C-407E-A947-70E740481C1C}">
                <a14:useLocalDpi xmlns:a14="http://schemas.microsoft.com/office/drawing/2010/main" val="0"/>
              </a:ext>
            </a:extLst>
          </a:blip>
          <a:srcRect t="9116" b="9116"/>
          <a:stretch>
            <a:fillRect/>
          </a:stretch>
        </p:blipFill>
        <p:spPr>
          <a:xfrm>
            <a:off x="924078" y="4999897"/>
            <a:ext cx="2160588" cy="797059"/>
          </a:xfrm>
        </p:spPr>
      </p:pic>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078" y="3763392"/>
            <a:ext cx="2160000" cy="1068000"/>
          </a:xfrm>
          <a:prstGeom prst="rect">
            <a:avLst/>
          </a:prstGeom>
        </p:spPr>
      </p:pic>
      <p:sp>
        <p:nvSpPr>
          <p:cNvPr id="21" name="Marcador de texto 20"/>
          <p:cNvSpPr>
            <a:spLocks noGrp="1"/>
          </p:cNvSpPr>
          <p:nvPr>
            <p:ph type="body" sz="quarter" idx="12"/>
          </p:nvPr>
        </p:nvSpPr>
        <p:spPr/>
        <p:txBody>
          <a:bodyPr>
            <a:normAutofit fontScale="92500" lnSpcReduction="10000"/>
          </a:bodyPr>
          <a:lstStyle/>
          <a:p>
            <a:r>
              <a:rPr lang="en-US" dirty="0"/>
              <a:t>SharePoint Architect </a:t>
            </a:r>
            <a:endParaRPr lang="es-ES" dirty="0"/>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078" y="5940563"/>
            <a:ext cx="2095167" cy="754784"/>
          </a:xfrm>
          <a:prstGeom prst="rect">
            <a:avLst/>
          </a:prstGeom>
        </p:spPr>
      </p:pic>
      <p:pic>
        <p:nvPicPr>
          <p:cNvPr id="6" name="Marcador de posición de imagen 5"/>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387" r="1387"/>
          <a:stretch>
            <a:fillRect/>
          </a:stretch>
        </p:blipFill>
        <p:spPr/>
      </p:pic>
    </p:spTree>
    <p:extLst>
      <p:ext uri="{BB962C8B-B14F-4D97-AF65-F5344CB8AC3E}">
        <p14:creationId xmlns:p14="http://schemas.microsoft.com/office/powerpoint/2010/main" val="23506182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ALM en Office 365</a:t>
            </a:r>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3359" y="1975449"/>
            <a:ext cx="4938132" cy="5037826"/>
          </a:xfrm>
        </p:spPr>
        <p:txBody>
          <a:bodyPr/>
          <a:lstStyle/>
          <a:p>
            <a:r>
              <a:rPr lang="es-ES" sz="4000" dirty="0" smtClean="0"/>
              <a:t>Índice</a:t>
            </a:r>
            <a:r>
              <a:rPr lang="es-ES" dirty="0" smtClean="0"/>
              <a:t/>
            </a:r>
            <a:br>
              <a:rPr lang="es-ES" dirty="0" smtClean="0"/>
            </a:br>
            <a:r>
              <a:rPr lang="es-ES" sz="3600" dirty="0" smtClean="0"/>
              <a:t>	</a:t>
            </a:r>
            <a:r>
              <a:rPr lang="es-ES" sz="3200" dirty="0" smtClean="0"/>
              <a:t>¿Qué es ALM?</a:t>
            </a:r>
            <a:br>
              <a:rPr lang="es-ES" sz="3200" dirty="0" smtClean="0"/>
            </a:br>
            <a:r>
              <a:rPr lang="es-ES" sz="3200" dirty="0"/>
              <a:t>	</a:t>
            </a:r>
            <a:r>
              <a:rPr lang="es-ES" sz="3200" dirty="0" smtClean="0"/>
              <a:t>¿Por qué ALM?</a:t>
            </a:r>
            <a:br>
              <a:rPr lang="es-ES" sz="3200" dirty="0" smtClean="0"/>
            </a:br>
            <a:r>
              <a:rPr lang="es-ES" sz="3200" dirty="0"/>
              <a:t>	</a:t>
            </a:r>
            <a:r>
              <a:rPr lang="es-ES" sz="3200" dirty="0" smtClean="0"/>
              <a:t>Tipos de Proyecto</a:t>
            </a:r>
            <a:br>
              <a:rPr lang="es-ES" sz="3200" dirty="0" smtClean="0"/>
            </a:br>
            <a:r>
              <a:rPr lang="es-ES" sz="3200" dirty="0"/>
              <a:t>	</a:t>
            </a:r>
            <a:r>
              <a:rPr lang="es-ES" sz="3200" dirty="0" smtClean="0"/>
              <a:t>Herramientas </a:t>
            </a:r>
            <a:br>
              <a:rPr lang="es-ES" sz="3200" dirty="0" smtClean="0"/>
            </a:br>
            <a:r>
              <a:rPr lang="es-ES" sz="3200" dirty="0" smtClean="0"/>
              <a:t>	Pruebas Unitarias</a:t>
            </a:r>
            <a:br>
              <a:rPr lang="es-ES" sz="3200" dirty="0" smtClean="0"/>
            </a:br>
            <a:r>
              <a:rPr lang="es-ES" sz="3200" dirty="0"/>
              <a:t>	</a:t>
            </a:r>
            <a:r>
              <a:rPr lang="es-ES" sz="3200" dirty="0" smtClean="0"/>
              <a:t>Integración Continua</a:t>
            </a:r>
            <a:br>
              <a:rPr lang="es-ES" sz="3200" dirty="0" smtClean="0"/>
            </a:br>
            <a:r>
              <a:rPr lang="es-ES" sz="3200" dirty="0"/>
              <a:t>	</a:t>
            </a:r>
            <a:r>
              <a:rPr lang="es-ES" sz="3200" dirty="0" smtClean="0"/>
              <a:t>Verificar calidad</a:t>
            </a:r>
            <a:br>
              <a:rPr lang="es-ES" sz="3200" dirty="0" smtClean="0"/>
            </a:br>
            <a:r>
              <a:rPr lang="es-ES" sz="3200" dirty="0"/>
              <a:t>	</a:t>
            </a:r>
            <a:r>
              <a:rPr lang="es-ES" sz="3200" dirty="0" smtClean="0"/>
              <a:t>Futuro ...</a:t>
            </a:r>
            <a:br>
              <a:rPr lang="es-ES" sz="3200" dirty="0" smtClean="0"/>
            </a:br>
            <a:r>
              <a:rPr lang="es-ES" sz="3200" dirty="0"/>
              <a:t>	</a:t>
            </a:r>
            <a:r>
              <a:rPr lang="es-ES" dirty="0"/>
              <a:t/>
            </a:r>
            <a:br>
              <a:rPr lang="es-ES" dirty="0"/>
            </a:br>
            <a:r>
              <a:rPr lang="es-ES" dirty="0" smtClean="0"/>
              <a:t/>
            </a:r>
            <a:br>
              <a:rPr lang="es-ES" dirty="0" smtClean="0"/>
            </a:br>
            <a:endParaRPr lang="es-ES" dirty="0"/>
          </a:p>
        </p:txBody>
      </p:sp>
      <p:sp>
        <p:nvSpPr>
          <p:cNvPr id="4" name="Marcador de posición de imagen 3"/>
          <p:cNvSpPr>
            <a:spLocks noGrp="1"/>
          </p:cNvSpPr>
          <p:nvPr>
            <p:ph type="pic" sz="quarter" idx="10"/>
          </p:nvPr>
        </p:nvSpPr>
        <p:spPr/>
      </p:sp>
      <p:pic>
        <p:nvPicPr>
          <p:cNvPr id="1026" name="Picture 2" descr="Example ALM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31322"/>
            <a:ext cx="6096000" cy="596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4185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0"/>
          </p:nvPr>
        </p:nvSpPr>
        <p:spPr/>
      </p:sp>
      <p:pic>
        <p:nvPicPr>
          <p:cNvPr id="2050" name="Picture 2" descr="http://www.top-q.co.il/wp-content/uploads/2013/05/ALM-0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705" y="3369094"/>
            <a:ext cx="2571750" cy="3048000"/>
          </a:xfrm>
          <a:prstGeom prst="rect">
            <a:avLst/>
          </a:prstGeom>
        </p:spPr>
      </p:pic>
      <p:sp>
        <p:nvSpPr>
          <p:cNvPr id="7" name="Llamada de nube 6"/>
          <p:cNvSpPr/>
          <p:nvPr/>
        </p:nvSpPr>
        <p:spPr>
          <a:xfrm rot="11133595">
            <a:off x="243641" y="844426"/>
            <a:ext cx="5152521" cy="1963668"/>
          </a:xfrm>
          <a:prstGeom prst="cloudCallout">
            <a:avLst>
              <a:gd name="adj1" fmla="val -27623"/>
              <a:gd name="adj2" fmla="val -773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ítulo 3"/>
          <p:cNvSpPr>
            <a:spLocks noGrp="1"/>
          </p:cNvSpPr>
          <p:nvPr>
            <p:ph type="title"/>
          </p:nvPr>
        </p:nvSpPr>
        <p:spPr/>
        <p:txBody>
          <a:bodyPr/>
          <a:lstStyle/>
          <a:p>
            <a:endParaRPr lang="es-ES" dirty="0"/>
          </a:p>
        </p:txBody>
      </p:sp>
      <p:sp>
        <p:nvSpPr>
          <p:cNvPr id="9" name="Título 2"/>
          <p:cNvSpPr txBox="1">
            <a:spLocks/>
          </p:cNvSpPr>
          <p:nvPr/>
        </p:nvSpPr>
        <p:spPr>
          <a:xfrm>
            <a:off x="944880" y="755650"/>
            <a:ext cx="4335533" cy="21412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bg1"/>
                </a:solidFill>
                <a:latin typeface="Segoe UI Light" panose="020B0502040204020203" pitchFamily="34" charset="0"/>
                <a:ea typeface="+mj-ea"/>
                <a:cs typeface="Segoe UI Light" panose="020B0502040204020203" pitchFamily="34" charset="0"/>
              </a:defRPr>
            </a:lvl1pPr>
          </a:lstStyle>
          <a:p>
            <a:r>
              <a:rPr lang="es-ES" sz="4800" dirty="0" smtClean="0"/>
              <a:t>¿Qué es ALM?</a:t>
            </a:r>
            <a:endParaRPr lang="es-ES" sz="4800" dirty="0"/>
          </a:p>
        </p:txBody>
      </p:sp>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a:t>Application</a:t>
            </a:r>
            <a:r>
              <a:rPr lang="es-ES" dirty="0"/>
              <a:t> </a:t>
            </a:r>
            <a:r>
              <a:rPr lang="es-ES" dirty="0" err="1"/>
              <a:t>lifecycle</a:t>
            </a:r>
            <a:r>
              <a:rPr lang="es-ES" dirty="0"/>
              <a:t> </a:t>
            </a:r>
            <a:r>
              <a:rPr lang="es-ES" dirty="0" err="1"/>
              <a:t>management</a:t>
            </a:r>
            <a:r>
              <a:rPr lang="es-ES" dirty="0"/>
              <a:t/>
            </a:r>
            <a:br>
              <a:rPr lang="es-ES" dirty="0"/>
            </a:br>
            <a:endParaRPr lang="es-ES" dirty="0"/>
          </a:p>
        </p:txBody>
      </p:sp>
      <p:sp>
        <p:nvSpPr>
          <p:cNvPr id="6" name="Marcador de contenido 3"/>
          <p:cNvSpPr>
            <a:spLocks noGrp="1"/>
          </p:cNvSpPr>
          <p:nvPr>
            <p:ph idx="1"/>
          </p:nvPr>
        </p:nvSpPr>
        <p:spPr>
          <a:xfrm>
            <a:off x="450155" y="1454843"/>
            <a:ext cx="10617535" cy="5206108"/>
          </a:xfrm>
        </p:spPr>
        <p:txBody>
          <a:bodyPr>
            <a:normAutofit/>
          </a:bodyPr>
          <a:lstStyle/>
          <a:p>
            <a:pPr marL="0" indent="0">
              <a:buNone/>
            </a:pPr>
            <a:r>
              <a:rPr lang="es-ES" sz="4800" dirty="0" smtClean="0"/>
              <a:t>“Proceso continuo de la gestión de la vida de una aplicación a través de la gobernanza, el desarrollo y mantenimiento”</a:t>
            </a:r>
            <a:endParaRPr lang="en-US" sz="5400" dirty="0" smtClean="0"/>
          </a:p>
          <a:p>
            <a:pPr marL="497845" lvl="1" indent="0">
              <a:buNone/>
            </a:pPr>
            <a:r>
              <a:rPr lang="es-ES_tradnl" sz="4800" dirty="0"/>
              <a:t>	</a:t>
            </a:r>
            <a:r>
              <a:rPr lang="es-ES_tradnl" sz="4800" dirty="0" smtClean="0"/>
              <a:t>				Wikipedia</a:t>
            </a:r>
            <a:endParaRPr lang="es-ES" sz="4800" dirty="0" smtClean="0"/>
          </a:p>
        </p:txBody>
      </p:sp>
    </p:spTree>
    <p:extLst>
      <p:ext uri="{BB962C8B-B14F-4D97-AF65-F5344CB8AC3E}">
        <p14:creationId xmlns:p14="http://schemas.microsoft.com/office/powerpoint/2010/main" val="1307510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a:t>Application</a:t>
            </a:r>
            <a:r>
              <a:rPr lang="es-ES" dirty="0"/>
              <a:t> </a:t>
            </a:r>
            <a:r>
              <a:rPr lang="es-ES" dirty="0" err="1"/>
              <a:t>lifecycle</a:t>
            </a:r>
            <a:r>
              <a:rPr lang="es-ES" dirty="0"/>
              <a:t> </a:t>
            </a:r>
            <a:r>
              <a:rPr lang="es-ES" dirty="0" err="1"/>
              <a:t>management</a:t>
            </a:r>
            <a:endParaRPr lang="es-ES" dirty="0"/>
          </a:p>
        </p:txBody>
      </p:sp>
      <p:sp>
        <p:nvSpPr>
          <p:cNvPr id="2" name="Marcador de contenido 1"/>
          <p:cNvSpPr>
            <a:spLocks noGrp="1"/>
          </p:cNvSpPr>
          <p:nvPr>
            <p:ph idx="1"/>
          </p:nvPr>
        </p:nvSpPr>
        <p:spPr/>
        <p:txBody>
          <a:bodyPr/>
          <a:lstStyle/>
          <a:p>
            <a:r>
              <a:rPr lang="es-ES" dirty="0"/>
              <a:t> </a:t>
            </a:r>
            <a:r>
              <a:rPr lang="es-ES" dirty="0" smtClean="0"/>
              <a:t>Es la forma de crear </a:t>
            </a:r>
            <a:r>
              <a:rPr lang="es-ES" dirty="0"/>
              <a:t>software con </a:t>
            </a:r>
            <a:r>
              <a:rPr lang="es-ES" dirty="0" smtClean="0"/>
              <a:t>calidad</a:t>
            </a:r>
          </a:p>
          <a:p>
            <a:r>
              <a:rPr lang="es-ES" dirty="0"/>
              <a:t> </a:t>
            </a:r>
            <a:r>
              <a:rPr lang="es-ES" dirty="0" smtClean="0"/>
              <a:t>3 Puntos claves:</a:t>
            </a:r>
          </a:p>
          <a:p>
            <a:pPr lvl="1" fontAlgn="base"/>
            <a:r>
              <a:rPr lang="es-ES" dirty="0"/>
              <a:t> </a:t>
            </a:r>
            <a:r>
              <a:rPr lang="es-ES" b="1" dirty="0"/>
              <a:t>Gobernanza</a:t>
            </a:r>
            <a:r>
              <a:rPr lang="es-ES" dirty="0"/>
              <a:t>: asegurarse que la aplicación siempre provea lo que el negocio necesite.</a:t>
            </a:r>
          </a:p>
          <a:p>
            <a:pPr lvl="1" fontAlgn="base"/>
            <a:r>
              <a:rPr lang="es-ES" dirty="0"/>
              <a:t> </a:t>
            </a:r>
            <a:r>
              <a:rPr lang="es-ES" b="1" dirty="0"/>
              <a:t>Desarrollo</a:t>
            </a:r>
            <a:r>
              <a:rPr lang="es-ES" dirty="0"/>
              <a:t>: la parte fundamental de ALM. Es la construcción del producto a generar, que ocurre periódicamente en varias fases o iteraciones.</a:t>
            </a:r>
          </a:p>
          <a:p>
            <a:pPr lvl="1" fontAlgn="base"/>
            <a:r>
              <a:rPr lang="es-ES" dirty="0"/>
              <a:t> </a:t>
            </a:r>
            <a:r>
              <a:rPr lang="es-ES" b="1" dirty="0"/>
              <a:t>Operaciones</a:t>
            </a:r>
            <a:r>
              <a:rPr lang="es-ES" dirty="0"/>
              <a:t>: el planeamiento y ejecución del despliegue y monitoreo de la aplicación.</a:t>
            </a:r>
          </a:p>
          <a:p>
            <a:endParaRPr lang="es-ES" dirty="0"/>
          </a:p>
        </p:txBody>
      </p:sp>
    </p:spTree>
    <p:extLst>
      <p:ext uri="{BB962C8B-B14F-4D97-AF65-F5344CB8AC3E}">
        <p14:creationId xmlns:p14="http://schemas.microsoft.com/office/powerpoint/2010/main" val="12534615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916304" y="4910295"/>
            <a:ext cx="1149696" cy="388932"/>
          </a:xfrm>
          <a:prstGeom prst="rect">
            <a:avLst/>
          </a:prstGeom>
        </p:spPr>
        <p:txBody>
          <a:bodyPr wrap="none" lIns="85577" tIns="42789" rIns="85577" bIns="42789">
            <a:spAutoFit/>
          </a:bodyPr>
          <a:lstStyle/>
          <a:p>
            <a:pPr algn="ctr" defTabSz="855487" fontAlgn="base">
              <a:lnSpc>
                <a:spcPct val="90000"/>
              </a:lnSpc>
              <a:spcBef>
                <a:spcPct val="0"/>
              </a:spcBef>
              <a:spcAft>
                <a:spcPct val="0"/>
              </a:spcAft>
            </a:pPr>
            <a:r>
              <a:rPr lang="en-US" sz="2184" kern="0" spc="-47" dirty="0" err="1">
                <a:latin typeface="+mj-lt"/>
              </a:rPr>
              <a:t>Planificar</a:t>
            </a:r>
            <a:endParaRPr lang="en-US" sz="2184" kern="0" spc="-47" dirty="0">
              <a:latin typeface="+mj-lt"/>
            </a:endParaRPr>
          </a:p>
        </p:txBody>
      </p:sp>
      <p:sp>
        <p:nvSpPr>
          <p:cNvPr id="24" name="Rectangle 23"/>
          <p:cNvSpPr/>
          <p:nvPr/>
        </p:nvSpPr>
        <p:spPr>
          <a:xfrm>
            <a:off x="4377317" y="4901579"/>
            <a:ext cx="1345647" cy="388932"/>
          </a:xfrm>
          <a:prstGeom prst="rect">
            <a:avLst/>
          </a:prstGeom>
        </p:spPr>
        <p:txBody>
          <a:bodyPr wrap="none" lIns="85577" tIns="42789" rIns="85577" bIns="42789">
            <a:spAutoFit/>
          </a:bodyPr>
          <a:lstStyle/>
          <a:p>
            <a:pPr algn="ctr" defTabSz="855487" fontAlgn="base">
              <a:lnSpc>
                <a:spcPct val="90000"/>
              </a:lnSpc>
              <a:spcBef>
                <a:spcPct val="0"/>
              </a:spcBef>
              <a:spcAft>
                <a:spcPct val="0"/>
              </a:spcAft>
            </a:pPr>
            <a:r>
              <a:rPr lang="en-US" sz="2184" kern="0" spc="-47" dirty="0" err="1">
                <a:latin typeface="+mj-lt"/>
              </a:rPr>
              <a:t>Desarrollar</a:t>
            </a:r>
            <a:endParaRPr lang="en-US" sz="2184" kern="0" spc="-47" dirty="0">
              <a:latin typeface="+mj-lt"/>
            </a:endParaRPr>
          </a:p>
        </p:txBody>
      </p:sp>
      <p:sp>
        <p:nvSpPr>
          <p:cNvPr id="25" name="Rectangle 24"/>
          <p:cNvSpPr/>
          <p:nvPr/>
        </p:nvSpPr>
        <p:spPr>
          <a:xfrm>
            <a:off x="8242197" y="4910295"/>
            <a:ext cx="926943" cy="388932"/>
          </a:xfrm>
          <a:prstGeom prst="rect">
            <a:avLst/>
          </a:prstGeom>
        </p:spPr>
        <p:txBody>
          <a:bodyPr wrap="none" lIns="85577" tIns="42789" rIns="85577" bIns="42789">
            <a:spAutoFit/>
          </a:bodyPr>
          <a:lstStyle/>
          <a:p>
            <a:pPr algn="ctr" defTabSz="855487" fontAlgn="base">
              <a:lnSpc>
                <a:spcPct val="90000"/>
              </a:lnSpc>
              <a:spcBef>
                <a:spcPct val="0"/>
              </a:spcBef>
              <a:spcAft>
                <a:spcPct val="0"/>
              </a:spcAft>
            </a:pPr>
            <a:r>
              <a:rPr lang="en-US" sz="2184" kern="0" spc="-47" dirty="0" err="1">
                <a:latin typeface="+mj-lt"/>
              </a:rPr>
              <a:t>Operar</a:t>
            </a:r>
            <a:endParaRPr lang="en-US" sz="2184" kern="0" spc="-47" dirty="0">
              <a:latin typeface="+mj-lt"/>
            </a:endParaRPr>
          </a:p>
        </p:txBody>
      </p:sp>
      <p:sp>
        <p:nvSpPr>
          <p:cNvPr id="34" name="Rounded Rectangle 33"/>
          <p:cNvSpPr/>
          <p:nvPr/>
        </p:nvSpPr>
        <p:spPr bwMode="auto">
          <a:xfrm>
            <a:off x="2408108" y="2397366"/>
            <a:ext cx="7168646" cy="1968374"/>
          </a:xfrm>
          <a:prstGeom prst="roundRect">
            <a:avLst>
              <a:gd name="adj" fmla="val 50000"/>
            </a:avLst>
          </a:prstGeom>
          <a:solidFill>
            <a:schemeClr val="accent1"/>
          </a:solidFill>
          <a:ln w="9525" cap="flat" cmpd="sng" algn="ctr">
            <a:noFill/>
            <a:prstDash val="solid"/>
            <a:round/>
            <a:headEnd type="none" w="med" len="med"/>
            <a:tailEnd type="none" w="med" len="med"/>
          </a:ln>
          <a:effectLst/>
        </p:spPr>
        <p:txBody>
          <a:bodyPr vert="horz" wrap="square" lIns="0" tIns="35655" rIns="0" bIns="35655" numCol="1" rtlCol="0" anchor="ctr" anchorCtr="0" compatLnSpc="1">
            <a:prstTxWarp prst="textNoShape">
              <a:avLst/>
            </a:prstTxWarp>
          </a:bodyPr>
          <a:lstStyle/>
          <a:p>
            <a:pPr algn="ctr" defTabSz="641859" fontAlgn="base">
              <a:lnSpc>
                <a:spcPts val="2058"/>
              </a:lnSpc>
              <a:spcBef>
                <a:spcPct val="0"/>
              </a:spcBef>
              <a:spcAft>
                <a:spcPct val="0"/>
              </a:spcAft>
              <a:defRPr/>
            </a:pPr>
            <a:endParaRPr lang="en-US" sz="1872" kern="0" dirty="0">
              <a:ln w="3175">
                <a:noFill/>
              </a:ln>
              <a:gradFill>
                <a:gsLst>
                  <a:gs pos="0">
                    <a:srgbClr val="FFFFFF"/>
                  </a:gs>
                  <a:gs pos="100000">
                    <a:srgbClr val="FFFFFF"/>
                  </a:gs>
                </a:gsLst>
                <a:lin ang="0" scaled="1"/>
              </a:gradFill>
              <a:effectLst>
                <a:outerShdw blurRad="38100" dist="38100" dir="2700000" algn="tl">
                  <a:srgbClr val="000000">
                    <a:alpha val="43137"/>
                  </a:srgbClr>
                </a:outerShdw>
              </a:effectLst>
              <a:latin typeface="Segoe Condensed" pitchFamily="34" charset="0"/>
              <a:cs typeface="Arial" charset="0"/>
            </a:endParaRPr>
          </a:p>
        </p:txBody>
      </p:sp>
      <p:sp>
        <p:nvSpPr>
          <p:cNvPr id="35" name="Freeform 6"/>
          <p:cNvSpPr>
            <a:spLocks noChangeAspect="1" noEditPoints="1"/>
          </p:cNvSpPr>
          <p:nvPr/>
        </p:nvSpPr>
        <p:spPr bwMode="auto">
          <a:xfrm>
            <a:off x="2612176" y="2593646"/>
            <a:ext cx="1587048" cy="1591666"/>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577" tIns="42789" rIns="85577" bIns="42789" numCol="1" anchor="t" anchorCtr="0" compatLnSpc="1">
            <a:prstTxWarp prst="textNoShape">
              <a:avLst/>
            </a:prstTxWarp>
          </a:bodyPr>
          <a:lstStyle/>
          <a:p>
            <a:pPr defTabSz="855733">
              <a:defRPr/>
            </a:pPr>
            <a:endParaRPr lang="en-US" sz="1404" kern="0">
              <a:solidFill>
                <a:srgbClr val="000000"/>
              </a:solidFill>
            </a:endParaRPr>
          </a:p>
        </p:txBody>
      </p:sp>
      <p:sp>
        <p:nvSpPr>
          <p:cNvPr id="36" name="Freeform 11"/>
          <p:cNvSpPr>
            <a:spLocks noChangeAspect="1" noEditPoints="1"/>
          </p:cNvSpPr>
          <p:nvPr/>
        </p:nvSpPr>
        <p:spPr bwMode="auto">
          <a:xfrm>
            <a:off x="4314336" y="2593646"/>
            <a:ext cx="1584543" cy="1591666"/>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577" tIns="42789" rIns="85577" bIns="42789" numCol="1" anchor="t" anchorCtr="0" compatLnSpc="1">
            <a:prstTxWarp prst="textNoShape">
              <a:avLst/>
            </a:prstTxWarp>
          </a:bodyPr>
          <a:lstStyle/>
          <a:p>
            <a:pPr defTabSz="855733">
              <a:defRPr/>
            </a:pPr>
            <a:endParaRPr lang="en-US" sz="1404" kern="0">
              <a:solidFill>
                <a:srgbClr val="000000"/>
              </a:solidFill>
            </a:endParaRPr>
          </a:p>
        </p:txBody>
      </p:sp>
      <p:sp>
        <p:nvSpPr>
          <p:cNvPr id="37" name="Freeform 16"/>
          <p:cNvSpPr>
            <a:spLocks noChangeAspect="1" noEditPoints="1"/>
          </p:cNvSpPr>
          <p:nvPr/>
        </p:nvSpPr>
        <p:spPr bwMode="auto">
          <a:xfrm>
            <a:off x="7813731" y="2593646"/>
            <a:ext cx="1585799" cy="1591666"/>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rgbClr val="F3F3F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5577" tIns="42789" rIns="85577" bIns="42789" numCol="1" anchor="t" anchorCtr="0" compatLnSpc="1">
            <a:prstTxWarp prst="textNoShape">
              <a:avLst/>
            </a:prstTxWarp>
          </a:bodyPr>
          <a:lstStyle/>
          <a:p>
            <a:pPr defTabSz="855733">
              <a:defRPr/>
            </a:pPr>
            <a:endParaRPr lang="en-US" sz="1404" kern="0">
              <a:solidFill>
                <a:srgbClr val="000000"/>
              </a:solidFill>
            </a:endParaRPr>
          </a:p>
        </p:txBody>
      </p:sp>
      <p:sp>
        <p:nvSpPr>
          <p:cNvPr id="38" name="Rounded Rectangle 25"/>
          <p:cNvSpPr/>
          <p:nvPr/>
        </p:nvSpPr>
        <p:spPr bwMode="auto">
          <a:xfrm>
            <a:off x="2158452" y="2025177"/>
            <a:ext cx="7691730" cy="2736518"/>
          </a:xfrm>
          <a:custGeom>
            <a:avLst/>
            <a:gdLst/>
            <a:ahLst/>
            <a:cxnLst/>
            <a:rect l="l" t="t" r="r" b="b"/>
            <a:pathLst>
              <a:path w="8216900" h="2924122">
                <a:moveTo>
                  <a:pt x="1318358" y="405568"/>
                </a:moveTo>
                <a:cubicBezTo>
                  <a:pt x="737543" y="405568"/>
                  <a:pt x="266700" y="876411"/>
                  <a:pt x="266700" y="1457226"/>
                </a:cubicBezTo>
                <a:cubicBezTo>
                  <a:pt x="266700" y="2038041"/>
                  <a:pt x="737543" y="2508884"/>
                  <a:pt x="1318358" y="2508884"/>
                </a:cubicBezTo>
                <a:lnTo>
                  <a:pt x="3043713" y="2508884"/>
                </a:lnTo>
                <a:lnTo>
                  <a:pt x="3148811" y="2362200"/>
                </a:lnTo>
                <a:lnTo>
                  <a:pt x="3312898" y="2362200"/>
                </a:lnTo>
                <a:lnTo>
                  <a:pt x="3207800" y="2508884"/>
                </a:lnTo>
                <a:lnTo>
                  <a:pt x="6873143" y="2508884"/>
                </a:lnTo>
                <a:cubicBezTo>
                  <a:pt x="7453958" y="2508884"/>
                  <a:pt x="7924801" y="2038041"/>
                  <a:pt x="7924801" y="1457226"/>
                </a:cubicBezTo>
                <a:cubicBezTo>
                  <a:pt x="7924801" y="876411"/>
                  <a:pt x="7453958" y="405568"/>
                  <a:pt x="6873143" y="405568"/>
                </a:cubicBezTo>
                <a:lnTo>
                  <a:pt x="5088042" y="405568"/>
                </a:lnTo>
                <a:lnTo>
                  <a:pt x="4976015" y="561922"/>
                </a:lnTo>
                <a:lnTo>
                  <a:pt x="4811928" y="561922"/>
                </a:lnTo>
                <a:lnTo>
                  <a:pt x="4923955" y="405568"/>
                </a:lnTo>
                <a:close/>
                <a:moveTo>
                  <a:pt x="4811928" y="0"/>
                </a:moveTo>
                <a:lnTo>
                  <a:pt x="4976015" y="0"/>
                </a:lnTo>
                <a:lnTo>
                  <a:pt x="5089051" y="157762"/>
                </a:lnTo>
                <a:lnTo>
                  <a:pt x="6917436" y="157762"/>
                </a:lnTo>
                <a:cubicBezTo>
                  <a:pt x="7635110" y="157762"/>
                  <a:pt x="8216900" y="739552"/>
                  <a:pt x="8216900" y="1457226"/>
                </a:cubicBezTo>
                <a:cubicBezTo>
                  <a:pt x="8216900" y="2174900"/>
                  <a:pt x="7635110" y="2756690"/>
                  <a:pt x="6917436" y="2756690"/>
                </a:cubicBezTo>
                <a:lnTo>
                  <a:pt x="3192934" y="2756690"/>
                </a:lnTo>
                <a:lnTo>
                  <a:pt x="3312898" y="2924122"/>
                </a:lnTo>
                <a:lnTo>
                  <a:pt x="3148811" y="2924122"/>
                </a:lnTo>
                <a:lnTo>
                  <a:pt x="3028847" y="2756690"/>
                </a:lnTo>
                <a:lnTo>
                  <a:pt x="1299464" y="2756690"/>
                </a:lnTo>
                <a:cubicBezTo>
                  <a:pt x="581790" y="2756690"/>
                  <a:pt x="0" y="2174900"/>
                  <a:pt x="0" y="1457226"/>
                </a:cubicBezTo>
                <a:cubicBezTo>
                  <a:pt x="0" y="739552"/>
                  <a:pt x="581790" y="157762"/>
                  <a:pt x="1299464" y="157762"/>
                </a:cubicBezTo>
                <a:lnTo>
                  <a:pt x="4924964" y="157762"/>
                </a:lnTo>
                <a:close/>
              </a:path>
            </a:pathLst>
          </a:custGeom>
          <a:solidFill>
            <a:schemeClr val="accent4"/>
          </a:solidFill>
          <a:ln w="9525" cap="flat" cmpd="sng" algn="ctr">
            <a:noFill/>
            <a:prstDash val="solid"/>
            <a:round/>
            <a:headEnd type="none" w="med" len="med"/>
            <a:tailEnd type="none" w="med" len="med"/>
          </a:ln>
          <a:effectLst/>
        </p:spPr>
        <p:txBody>
          <a:bodyPr vert="horz" wrap="square" lIns="0" tIns="29711" rIns="0" bIns="29711" numCol="1" rtlCol="0" anchor="ctr" anchorCtr="0" compatLnSpc="1">
            <a:prstTxWarp prst="textNoShape">
              <a:avLst/>
            </a:prstTxWarp>
          </a:bodyPr>
          <a:lstStyle/>
          <a:p>
            <a:pPr algn="ctr" defTabSz="641859" fontAlgn="base">
              <a:lnSpc>
                <a:spcPts val="2058"/>
              </a:lnSpc>
              <a:spcBef>
                <a:spcPct val="0"/>
              </a:spcBef>
              <a:spcAft>
                <a:spcPct val="0"/>
              </a:spcAft>
              <a:defRPr/>
            </a:pPr>
            <a:endParaRPr lang="en-US" sz="1872" kern="0" dirty="0">
              <a:ln w="3175">
                <a:noFill/>
              </a:ln>
              <a:gradFill>
                <a:gsLst>
                  <a:gs pos="0">
                    <a:srgbClr val="FFFFFF"/>
                  </a:gs>
                  <a:gs pos="100000">
                    <a:srgbClr val="FFFFFF"/>
                  </a:gs>
                </a:gsLst>
                <a:lin ang="0" scaled="1"/>
              </a:gradFill>
              <a:effectLst>
                <a:outerShdw blurRad="38100" dist="38100" dir="2700000" algn="tl">
                  <a:srgbClr val="000000">
                    <a:alpha val="43137"/>
                  </a:srgbClr>
                </a:outerShdw>
              </a:effectLst>
              <a:latin typeface="Segoe Condensed" pitchFamily="34" charset="0"/>
              <a:cs typeface="Arial" charset="0"/>
            </a:endParaRPr>
          </a:p>
        </p:txBody>
      </p:sp>
      <p:sp>
        <p:nvSpPr>
          <p:cNvPr id="39" name="Rectangle 38"/>
          <p:cNvSpPr/>
          <p:nvPr/>
        </p:nvSpPr>
        <p:spPr>
          <a:xfrm>
            <a:off x="4319907" y="2128474"/>
            <a:ext cx="2755111" cy="327655"/>
          </a:xfrm>
          <a:prstGeom prst="rect">
            <a:avLst/>
          </a:prstGeom>
        </p:spPr>
        <p:txBody>
          <a:bodyPr wrap="square" lIns="71311" tIns="71311" rIns="71311" bIns="71311">
            <a:spAutoFit/>
          </a:bodyPr>
          <a:lstStyle/>
          <a:p>
            <a:pPr algn="ctr" defTabSz="855487" fontAlgn="base">
              <a:lnSpc>
                <a:spcPct val="90000"/>
              </a:lnSpc>
              <a:spcBef>
                <a:spcPct val="0"/>
              </a:spcBef>
              <a:spcAft>
                <a:spcPct val="0"/>
              </a:spcAft>
              <a:defRPr/>
            </a:pPr>
            <a:r>
              <a:rPr lang="en-US" sz="1326" kern="0" spc="-47" dirty="0">
                <a:gradFill>
                  <a:gsLst>
                    <a:gs pos="37917">
                      <a:srgbClr val="FFFFFF"/>
                    </a:gs>
                    <a:gs pos="32083">
                      <a:srgbClr val="FFFFFF"/>
                    </a:gs>
                  </a:gsLst>
                  <a:lin ang="16200000" scaled="0"/>
                </a:gradFill>
              </a:rPr>
              <a:t>CONSTRUYE | MIDE | APRENDE</a:t>
            </a:r>
          </a:p>
        </p:txBody>
      </p:sp>
      <p:sp>
        <p:nvSpPr>
          <p:cNvPr id="40" name="Rectangle 39"/>
          <p:cNvSpPr/>
          <p:nvPr/>
        </p:nvSpPr>
        <p:spPr>
          <a:xfrm>
            <a:off x="4828132" y="4328564"/>
            <a:ext cx="2755111" cy="327655"/>
          </a:xfrm>
          <a:prstGeom prst="rect">
            <a:avLst/>
          </a:prstGeom>
        </p:spPr>
        <p:txBody>
          <a:bodyPr wrap="square" lIns="71311" tIns="71311" rIns="71311" bIns="71311">
            <a:spAutoFit/>
          </a:bodyPr>
          <a:lstStyle/>
          <a:p>
            <a:pPr algn="ctr" defTabSz="855487" fontAlgn="base">
              <a:lnSpc>
                <a:spcPct val="90000"/>
              </a:lnSpc>
              <a:spcBef>
                <a:spcPct val="0"/>
              </a:spcBef>
              <a:spcAft>
                <a:spcPct val="0"/>
              </a:spcAft>
              <a:defRPr/>
            </a:pPr>
            <a:r>
              <a:rPr lang="en-US" sz="1326" kern="0" spc="-47" dirty="0">
                <a:gradFill>
                  <a:gsLst>
                    <a:gs pos="37917">
                      <a:srgbClr val="FFFFFF"/>
                    </a:gs>
                    <a:gs pos="32083">
                      <a:srgbClr val="FFFFFF"/>
                    </a:gs>
                  </a:gsLst>
                  <a:lin ang="16200000" scaled="0"/>
                </a:gradFill>
              </a:rPr>
              <a:t>CONSTRUYE | MIDE | APRENDE</a:t>
            </a:r>
          </a:p>
        </p:txBody>
      </p:sp>
      <p:sp>
        <p:nvSpPr>
          <p:cNvPr id="17" name="Freeform 51"/>
          <p:cNvSpPr>
            <a:spLocks noEditPoints="1"/>
          </p:cNvSpPr>
          <p:nvPr/>
        </p:nvSpPr>
        <p:spPr bwMode="black">
          <a:xfrm>
            <a:off x="6013991" y="2593645"/>
            <a:ext cx="1684629" cy="1575545"/>
          </a:xfrm>
          <a:custGeom>
            <a:avLst/>
            <a:gdLst>
              <a:gd name="T0" fmla="*/ 70 w 140"/>
              <a:gd name="T1" fmla="*/ 10 h 140"/>
              <a:gd name="T2" fmla="*/ 10 w 140"/>
              <a:gd name="T3" fmla="*/ 70 h 140"/>
              <a:gd name="T4" fmla="*/ 70 w 140"/>
              <a:gd name="T5" fmla="*/ 131 h 140"/>
              <a:gd name="T6" fmla="*/ 130 w 140"/>
              <a:gd name="T7" fmla="*/ 70 h 140"/>
              <a:gd name="T8" fmla="*/ 70 w 140"/>
              <a:gd name="T9" fmla="*/ 10 h 140"/>
              <a:gd name="T10" fmla="*/ 70 w 140"/>
              <a:gd name="T11" fmla="*/ 0 h 140"/>
              <a:gd name="T12" fmla="*/ 140 w 140"/>
              <a:gd name="T13" fmla="*/ 70 h 140"/>
              <a:gd name="T14" fmla="*/ 70 w 140"/>
              <a:gd name="T15" fmla="*/ 140 h 140"/>
              <a:gd name="T16" fmla="*/ 0 w 140"/>
              <a:gd name="T17" fmla="*/ 70 h 140"/>
              <a:gd name="T18" fmla="*/ 70 w 140"/>
              <a:gd name="T19" fmla="*/ 0 h 140"/>
              <a:gd name="T20" fmla="*/ 102 w 140"/>
              <a:gd name="T21" fmla="*/ 39 h 140"/>
              <a:gd name="T22" fmla="*/ 102 w 140"/>
              <a:gd name="T23" fmla="*/ 62 h 140"/>
              <a:gd name="T24" fmla="*/ 78 w 140"/>
              <a:gd name="T25" fmla="*/ 63 h 140"/>
              <a:gd name="T26" fmla="*/ 70 w 140"/>
              <a:gd name="T27" fmla="*/ 55 h 140"/>
              <a:gd name="T28" fmla="*/ 86 w 140"/>
              <a:gd name="T29" fmla="*/ 54 h 140"/>
              <a:gd name="T30" fmla="*/ 75 w 140"/>
              <a:gd name="T31" fmla="*/ 49 h 140"/>
              <a:gd name="T32" fmla="*/ 50 w 140"/>
              <a:gd name="T33" fmla="*/ 65 h 140"/>
              <a:gd name="T34" fmla="*/ 38 w 140"/>
              <a:gd name="T35" fmla="*/ 65 h 140"/>
              <a:gd name="T36" fmla="*/ 77 w 140"/>
              <a:gd name="T37" fmla="*/ 37 h 140"/>
              <a:gd name="T38" fmla="*/ 93 w 140"/>
              <a:gd name="T39" fmla="*/ 45 h 140"/>
              <a:gd name="T40" fmla="*/ 94 w 140"/>
              <a:gd name="T41" fmla="*/ 30 h 140"/>
              <a:gd name="T42" fmla="*/ 102 w 140"/>
              <a:gd name="T43" fmla="*/ 39 h 140"/>
              <a:gd name="T44" fmla="*/ 89 w 140"/>
              <a:gd name="T45" fmla="*/ 75 h 140"/>
              <a:gd name="T46" fmla="*/ 64 w 140"/>
              <a:gd name="T47" fmla="*/ 92 h 140"/>
              <a:gd name="T48" fmla="*/ 54 w 140"/>
              <a:gd name="T49" fmla="*/ 87 h 140"/>
              <a:gd name="T50" fmla="*/ 70 w 140"/>
              <a:gd name="T51" fmla="*/ 86 h 140"/>
              <a:gd name="T52" fmla="*/ 62 w 140"/>
              <a:gd name="T53" fmla="*/ 77 h 140"/>
              <a:gd name="T54" fmla="*/ 38 w 140"/>
              <a:gd name="T55" fmla="*/ 78 h 140"/>
              <a:gd name="T56" fmla="*/ 38 w 140"/>
              <a:gd name="T57" fmla="*/ 102 h 140"/>
              <a:gd name="T58" fmla="*/ 46 w 140"/>
              <a:gd name="T59" fmla="*/ 110 h 140"/>
              <a:gd name="T60" fmla="*/ 47 w 140"/>
              <a:gd name="T61" fmla="*/ 96 h 140"/>
              <a:gd name="T62" fmla="*/ 62 w 140"/>
              <a:gd name="T63" fmla="*/ 104 h 140"/>
              <a:gd name="T64" fmla="*/ 102 w 140"/>
              <a:gd name="T65" fmla="*/ 75 h 140"/>
              <a:gd name="T66" fmla="*/ 89 w 140"/>
              <a:gd name="T67" fmla="*/ 7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140">
                <a:moveTo>
                  <a:pt x="70" y="10"/>
                </a:moveTo>
                <a:cubicBezTo>
                  <a:pt x="37" y="10"/>
                  <a:pt x="10" y="37"/>
                  <a:pt x="10" y="70"/>
                </a:cubicBezTo>
                <a:cubicBezTo>
                  <a:pt x="10" y="103"/>
                  <a:pt x="37" y="131"/>
                  <a:pt x="70" y="131"/>
                </a:cubicBezTo>
                <a:cubicBezTo>
                  <a:pt x="103" y="131"/>
                  <a:pt x="130" y="103"/>
                  <a:pt x="130" y="70"/>
                </a:cubicBezTo>
                <a:cubicBezTo>
                  <a:pt x="130" y="37"/>
                  <a:pt x="103" y="10"/>
                  <a:pt x="70" y="10"/>
                </a:cubicBezTo>
                <a:moveTo>
                  <a:pt x="70" y="0"/>
                </a:moveTo>
                <a:cubicBezTo>
                  <a:pt x="109" y="0"/>
                  <a:pt x="140" y="31"/>
                  <a:pt x="140" y="70"/>
                </a:cubicBezTo>
                <a:cubicBezTo>
                  <a:pt x="140" y="109"/>
                  <a:pt x="109" y="140"/>
                  <a:pt x="70" y="140"/>
                </a:cubicBezTo>
                <a:cubicBezTo>
                  <a:pt x="31" y="140"/>
                  <a:pt x="0" y="109"/>
                  <a:pt x="0" y="70"/>
                </a:cubicBezTo>
                <a:cubicBezTo>
                  <a:pt x="0" y="31"/>
                  <a:pt x="31" y="0"/>
                  <a:pt x="70" y="0"/>
                </a:cubicBezTo>
                <a:moveTo>
                  <a:pt x="102" y="39"/>
                </a:moveTo>
                <a:cubicBezTo>
                  <a:pt x="102" y="62"/>
                  <a:pt x="102" y="62"/>
                  <a:pt x="102" y="62"/>
                </a:cubicBezTo>
                <a:cubicBezTo>
                  <a:pt x="78" y="63"/>
                  <a:pt x="78" y="63"/>
                  <a:pt x="78" y="63"/>
                </a:cubicBezTo>
                <a:cubicBezTo>
                  <a:pt x="70" y="55"/>
                  <a:pt x="70" y="55"/>
                  <a:pt x="70" y="55"/>
                </a:cubicBezTo>
                <a:cubicBezTo>
                  <a:pt x="86" y="54"/>
                  <a:pt x="86" y="54"/>
                  <a:pt x="86" y="54"/>
                </a:cubicBezTo>
                <a:cubicBezTo>
                  <a:pt x="83" y="51"/>
                  <a:pt x="79" y="49"/>
                  <a:pt x="75" y="49"/>
                </a:cubicBezTo>
                <a:cubicBezTo>
                  <a:pt x="64" y="46"/>
                  <a:pt x="53" y="54"/>
                  <a:pt x="50" y="65"/>
                </a:cubicBezTo>
                <a:cubicBezTo>
                  <a:pt x="38" y="65"/>
                  <a:pt x="38" y="65"/>
                  <a:pt x="38" y="65"/>
                </a:cubicBezTo>
                <a:cubicBezTo>
                  <a:pt x="42" y="44"/>
                  <a:pt x="60" y="34"/>
                  <a:pt x="77" y="37"/>
                </a:cubicBezTo>
                <a:cubicBezTo>
                  <a:pt x="83" y="38"/>
                  <a:pt x="89" y="41"/>
                  <a:pt x="93" y="45"/>
                </a:cubicBezTo>
                <a:cubicBezTo>
                  <a:pt x="94" y="30"/>
                  <a:pt x="94" y="30"/>
                  <a:pt x="94" y="30"/>
                </a:cubicBezTo>
                <a:lnTo>
                  <a:pt x="102" y="39"/>
                </a:lnTo>
                <a:close/>
                <a:moveTo>
                  <a:pt x="89" y="75"/>
                </a:moveTo>
                <a:cubicBezTo>
                  <a:pt x="87" y="87"/>
                  <a:pt x="76" y="94"/>
                  <a:pt x="64" y="92"/>
                </a:cubicBezTo>
                <a:cubicBezTo>
                  <a:pt x="60" y="91"/>
                  <a:pt x="57" y="89"/>
                  <a:pt x="54" y="87"/>
                </a:cubicBezTo>
                <a:cubicBezTo>
                  <a:pt x="70" y="86"/>
                  <a:pt x="70" y="86"/>
                  <a:pt x="70" y="86"/>
                </a:cubicBezTo>
                <a:cubicBezTo>
                  <a:pt x="62" y="77"/>
                  <a:pt x="62" y="77"/>
                  <a:pt x="62" y="77"/>
                </a:cubicBezTo>
                <a:cubicBezTo>
                  <a:pt x="38" y="78"/>
                  <a:pt x="38" y="78"/>
                  <a:pt x="38" y="78"/>
                </a:cubicBezTo>
                <a:cubicBezTo>
                  <a:pt x="38" y="102"/>
                  <a:pt x="38" y="102"/>
                  <a:pt x="38" y="102"/>
                </a:cubicBezTo>
                <a:cubicBezTo>
                  <a:pt x="46" y="110"/>
                  <a:pt x="46" y="110"/>
                  <a:pt x="46" y="110"/>
                </a:cubicBezTo>
                <a:cubicBezTo>
                  <a:pt x="47" y="96"/>
                  <a:pt x="47" y="96"/>
                  <a:pt x="47" y="96"/>
                </a:cubicBezTo>
                <a:cubicBezTo>
                  <a:pt x="51" y="100"/>
                  <a:pt x="56" y="102"/>
                  <a:pt x="62" y="104"/>
                </a:cubicBezTo>
                <a:cubicBezTo>
                  <a:pt x="80" y="107"/>
                  <a:pt x="98" y="96"/>
                  <a:pt x="102" y="75"/>
                </a:cubicBezTo>
                <a:lnTo>
                  <a:pt x="89" y="7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1311" tIns="35656" rIns="71311" bIns="35656" numCol="1" anchor="t" anchorCtr="0" compatLnSpc="1">
            <a:prstTxWarp prst="textNoShape">
              <a:avLst/>
            </a:prstTxWarp>
          </a:bodyPr>
          <a:lstStyle/>
          <a:p>
            <a:pPr defTabSz="712935">
              <a:defRPr/>
            </a:pPr>
            <a:endParaRPr lang="en-US" sz="1404" kern="0">
              <a:solidFill>
                <a:srgbClr val="000000"/>
              </a:solidFill>
            </a:endParaRPr>
          </a:p>
        </p:txBody>
      </p:sp>
      <p:sp>
        <p:nvSpPr>
          <p:cNvPr id="19" name="Rectangle 18"/>
          <p:cNvSpPr/>
          <p:nvPr/>
        </p:nvSpPr>
        <p:spPr>
          <a:xfrm>
            <a:off x="6156564" y="4904947"/>
            <a:ext cx="1297172" cy="388932"/>
          </a:xfrm>
          <a:prstGeom prst="rect">
            <a:avLst/>
          </a:prstGeom>
        </p:spPr>
        <p:txBody>
          <a:bodyPr wrap="none" lIns="85577" tIns="42789" rIns="85577" bIns="42789">
            <a:spAutoFit/>
          </a:bodyPr>
          <a:lstStyle/>
          <a:p>
            <a:pPr algn="ctr" defTabSz="855487" fontAlgn="base">
              <a:lnSpc>
                <a:spcPct val="90000"/>
              </a:lnSpc>
              <a:spcBef>
                <a:spcPct val="0"/>
              </a:spcBef>
              <a:spcAft>
                <a:spcPct val="0"/>
              </a:spcAft>
            </a:pPr>
            <a:r>
              <a:rPr lang="en-US" sz="2184" kern="0" spc="-47" dirty="0" err="1">
                <a:latin typeface="+mj-lt"/>
              </a:rPr>
              <a:t>Despliegar</a:t>
            </a:r>
            <a:endParaRPr lang="en-US" sz="2184" kern="0" spc="-47" dirty="0">
              <a:latin typeface="+mj-lt"/>
            </a:endParaRPr>
          </a:p>
        </p:txBody>
      </p:sp>
      <p:sp>
        <p:nvSpPr>
          <p:cNvPr id="3" name="Chevron 2"/>
          <p:cNvSpPr/>
          <p:nvPr/>
        </p:nvSpPr>
        <p:spPr bwMode="auto">
          <a:xfrm>
            <a:off x="6921707" y="2170778"/>
            <a:ext cx="131920" cy="235327"/>
          </a:xfrm>
          <a:prstGeom prst="chevron">
            <a:avLst>
              <a:gd name="adj" fmla="val 5122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a:gradFill>
                <a:gsLst>
                  <a:gs pos="0">
                    <a:srgbClr val="FFFFFF"/>
                  </a:gs>
                  <a:gs pos="100000">
                    <a:srgbClr val="FFFFFF"/>
                  </a:gs>
                </a:gsLst>
                <a:lin ang="5400000" scaled="0"/>
              </a:gradFill>
              <a:ea typeface="Segoe UI" pitchFamily="34" charset="0"/>
              <a:cs typeface="Segoe UI" pitchFamily="34" charset="0"/>
            </a:endParaRPr>
          </a:p>
        </p:txBody>
      </p:sp>
      <p:sp>
        <p:nvSpPr>
          <p:cNvPr id="20" name="Chevron 19"/>
          <p:cNvSpPr/>
          <p:nvPr/>
        </p:nvSpPr>
        <p:spPr bwMode="auto">
          <a:xfrm rot="11009063">
            <a:off x="4872562" y="4365738"/>
            <a:ext cx="131920" cy="242458"/>
          </a:xfrm>
          <a:prstGeom prst="chevron">
            <a:avLst>
              <a:gd name="adj" fmla="val 5122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23" tIns="114098" rIns="142623" bIns="114098" numCol="1" spcCol="0" rtlCol="0" fromWordArt="0" anchor="t" anchorCtr="0" forceAA="0" compatLnSpc="1">
            <a:prstTxWarp prst="textNoShape">
              <a:avLst/>
            </a:prstTxWarp>
            <a:noAutofit/>
          </a:bodyPr>
          <a:lstStyle/>
          <a:p>
            <a:pPr algn="ctr" defTabSz="727195" fontAlgn="base">
              <a:lnSpc>
                <a:spcPct val="90000"/>
              </a:lnSpc>
              <a:spcBef>
                <a:spcPct val="0"/>
              </a:spcBef>
              <a:spcAft>
                <a:spcPct val="0"/>
              </a:spcAft>
            </a:pPr>
            <a:endParaRPr lang="en-US" sz="1872"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err="1" smtClean="0"/>
              <a:t>Procesos</a:t>
            </a:r>
            <a:r>
              <a:rPr lang="en-US" dirty="0" smtClean="0"/>
              <a:t> </a:t>
            </a:r>
            <a:r>
              <a:rPr lang="en-US" i="1" dirty="0" err="1" smtClean="0"/>
              <a:t>modernos</a:t>
            </a:r>
            <a:r>
              <a:rPr lang="en-US" dirty="0" smtClean="0"/>
              <a:t> de ALM</a:t>
            </a:r>
            <a:endParaRPr lang="en-US" dirty="0"/>
          </a:p>
        </p:txBody>
      </p:sp>
      <p:sp>
        <p:nvSpPr>
          <p:cNvPr id="2" name="Marcador de contenido 1"/>
          <p:cNvSpPr>
            <a:spLocks noGrp="1"/>
          </p:cNvSpPr>
          <p:nvPr>
            <p:ph idx="1"/>
          </p:nvPr>
        </p:nvSpPr>
        <p:spPr/>
        <p:txBody>
          <a:bodyPr/>
          <a:lstStyle/>
          <a:p>
            <a:endParaRPr lang="es-ES" dirty="0"/>
          </a:p>
        </p:txBody>
      </p:sp>
    </p:spTree>
    <p:extLst>
      <p:ext uri="{BB962C8B-B14F-4D97-AF65-F5344CB8AC3E}">
        <p14:creationId xmlns:p14="http://schemas.microsoft.com/office/powerpoint/2010/main" val="38397312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par>
                                <p:cTn id="8" presetID="63" presetClass="path" presetSubtype="0" decel="100000" fill="hold" grpId="1" nodeType="withEffect">
                                  <p:stCondLst>
                                    <p:cond delay="0"/>
                                  </p:stCondLst>
                                  <p:childTnLst>
                                    <p:animMotion origin="layout" path="M -0.03026 -1.25284E-6 L 2.88741E-6 -1.25284E-6 " pathEditMode="relative" rAng="0" ptsTypes="AA">
                                      <p:cBhvr>
                                        <p:cTn id="9" dur="500" fill="hold"/>
                                        <p:tgtEl>
                                          <p:spTgt spid="23"/>
                                        </p:tgtEl>
                                        <p:attrNameLst>
                                          <p:attrName>ppt_x</p:attrName>
                                          <p:attrName>ppt_y</p:attrName>
                                        </p:attrNameLst>
                                      </p:cBhvr>
                                      <p:rCtr x="1506" y="0"/>
                                    </p:animMotion>
                                  </p:childTnLst>
                                </p:cTn>
                              </p:par>
                              <p:par>
                                <p:cTn id="10" presetID="10" presetClass="entr" presetSubtype="0" fill="hold" grpId="0" nodeType="withEffect">
                                  <p:stCondLst>
                                    <p:cond delay="3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par>
                                <p:cTn id="13" presetID="63" presetClass="path" presetSubtype="0" decel="100000" fill="hold" grpId="1" nodeType="withEffect">
                                  <p:stCondLst>
                                    <p:cond delay="100"/>
                                  </p:stCondLst>
                                  <p:childTnLst>
                                    <p:animMotion origin="layout" path="M -0.03026 -2.51021E-6 L 3.16058E-6 -2.51021E-6 " pathEditMode="relative" rAng="0" ptsTypes="AA">
                                      <p:cBhvr>
                                        <p:cTn id="14" dur="500" fill="hold"/>
                                        <p:tgtEl>
                                          <p:spTgt spid="24"/>
                                        </p:tgtEl>
                                        <p:attrNameLst>
                                          <p:attrName>ppt_x</p:attrName>
                                          <p:attrName>ppt_y</p:attrName>
                                        </p:attrNameLst>
                                      </p:cBhvr>
                                      <p:rCtr x="1506" y="0"/>
                                    </p:animMotion>
                                  </p:childTnLst>
                                </p:cTn>
                              </p:par>
                              <p:par>
                                <p:cTn id="15" presetID="10" presetClass="entr" presetSubtype="0" fill="hold" grpId="0" nodeType="withEffect">
                                  <p:stCondLst>
                                    <p:cond delay="4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par>
                                <p:cTn id="18" presetID="63" presetClass="path" presetSubtype="0" decel="100000" fill="hold" grpId="1" nodeType="withEffect">
                                  <p:stCondLst>
                                    <p:cond delay="200"/>
                                  </p:stCondLst>
                                  <p:childTnLst>
                                    <p:animMotion origin="layout" path="M -0.03026 -1.25284E-6 L 4.16645E-6 -1.25284E-6 " pathEditMode="relative" rAng="0" ptsTypes="AA">
                                      <p:cBhvr>
                                        <p:cTn id="19" dur="500" fill="hold"/>
                                        <p:tgtEl>
                                          <p:spTgt spid="25"/>
                                        </p:tgtEl>
                                        <p:attrNameLst>
                                          <p:attrName>ppt_x</p:attrName>
                                          <p:attrName>ppt_y</p:attrName>
                                        </p:attrNameLst>
                                      </p:cBhvr>
                                      <p:rCtr x="1506" y="0"/>
                                    </p:animMotion>
                                  </p:childTnLst>
                                </p:cTn>
                              </p:par>
                              <p:par>
                                <p:cTn id="20" presetID="10" presetClass="entr" presetSubtype="0" fill="hold" grpId="0" nodeType="withEffect">
                                  <p:stCondLst>
                                    <p:cond delay="3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50"/>
                                        <p:tgtEl>
                                          <p:spTgt spid="19"/>
                                        </p:tgtEl>
                                      </p:cBhvr>
                                    </p:animEffect>
                                  </p:childTnLst>
                                </p:cTn>
                              </p:par>
                              <p:par>
                                <p:cTn id="23" presetID="63" presetClass="path" presetSubtype="0" decel="100000" fill="hold" grpId="1" nodeType="withEffect">
                                  <p:stCondLst>
                                    <p:cond delay="100"/>
                                  </p:stCondLst>
                                  <p:childTnLst>
                                    <p:animMotion origin="layout" path="M -0.03025 -3.39991E-6 L -2.71126E-6 -3.39991E-6 " pathEditMode="relative" rAng="0" ptsTypes="AA">
                                      <p:cBhvr>
                                        <p:cTn id="24" dur="500" fill="hold"/>
                                        <p:tgtEl>
                                          <p:spTgt spid="19"/>
                                        </p:tgtEl>
                                        <p:attrNameLst>
                                          <p:attrName>ppt_x</p:attrName>
                                          <p:attrName>ppt_y</p:attrName>
                                        </p:attrNameLst>
                                      </p:cBhvr>
                                      <p:rCtr x="15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19" grpId="0"/>
      <p:bldP spid="19" grpId="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TotalTime>
  <Words>1226</Words>
  <Application>Microsoft Office PowerPoint</Application>
  <PresentationFormat>Panorámica</PresentationFormat>
  <Paragraphs>197</Paragraphs>
  <Slides>35</Slides>
  <Notes>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35</vt:i4>
      </vt:variant>
    </vt:vector>
  </HeadingPairs>
  <TitlesOfParts>
    <vt:vector size="44" baseType="lpstr">
      <vt:lpstr>Segoe Condensed</vt:lpstr>
      <vt:lpstr>Rabiohead</vt:lpstr>
      <vt:lpstr>Segoe UI </vt:lpstr>
      <vt:lpstr>Calibri</vt:lpstr>
      <vt:lpstr>Segoe UI Light</vt:lpstr>
      <vt:lpstr>Segoe UI</vt:lpstr>
      <vt:lpstr>Calibri Light</vt:lpstr>
      <vt:lpstr>Arial</vt:lpstr>
      <vt:lpstr>Tema de Office</vt:lpstr>
      <vt:lpstr>Presentación de PowerPoint</vt:lpstr>
      <vt:lpstr>Presentación de PowerPoint</vt:lpstr>
      <vt:lpstr>Adrián Díaz Cervera</vt:lpstr>
      <vt:lpstr>ALM en Office 365</vt:lpstr>
      <vt:lpstr>Índice  ¿Qué es ALM?  ¿Por qué ALM?  Tipos de Proyecto  Herramientas   Pruebas Unitarias  Integración Continua  Verificar calidad  Futuro ...    </vt:lpstr>
      <vt:lpstr>Presentación de PowerPoint</vt:lpstr>
      <vt:lpstr>Application lifecycle management </vt:lpstr>
      <vt:lpstr>Application lifecycle management</vt:lpstr>
      <vt:lpstr>Procesos modernos de ALM</vt:lpstr>
      <vt:lpstr>Presentación de PowerPoint</vt:lpstr>
      <vt:lpstr>12 preguntas de Spolsky</vt:lpstr>
      <vt:lpstr>ALM en 365</vt:lpstr>
      <vt:lpstr>Consideraciones previas </vt:lpstr>
      <vt:lpstr>Cloud First, Mobile First …</vt:lpstr>
      <vt:lpstr>Fases en el ALM</vt:lpstr>
      <vt:lpstr>Desarrollo: Entornos de desarrollo</vt:lpstr>
      <vt:lpstr>Desarrollo: Tipo de Desarrollos</vt:lpstr>
      <vt:lpstr>Desarrollo: Que debemos de tener en cuenta</vt:lpstr>
      <vt:lpstr>Front End</vt:lpstr>
      <vt:lpstr>Testing</vt:lpstr>
      <vt:lpstr>Demo: Pruebas Unitarias, Pruebas de Carga, Pruebas de UI</vt:lpstr>
      <vt:lpstr>Asegurar la Calidad</vt:lpstr>
      <vt:lpstr>Demo: Incluir SPCAF en nuestros desarrollos</vt:lpstr>
      <vt:lpstr>Despliegue</vt:lpstr>
      <vt:lpstr>Office 365 Practice and Patterns </vt:lpstr>
      <vt:lpstr>Provisioning con PNP</vt:lpstr>
      <vt:lpstr>ALM con Visual Studio Online</vt:lpstr>
      <vt:lpstr>ALM con Visual Studio / TFS / VSO</vt:lpstr>
      <vt:lpstr>¿Por qué Visual Studio ALM?</vt:lpstr>
      <vt:lpstr>GIT o TFS</vt:lpstr>
      <vt:lpstr>GIT o TFS ¿Depende?</vt:lpstr>
      <vt:lpstr>Demo: Integración continua</vt:lpstr>
      <vt:lpstr>Q&amp;A</vt:lpstr>
      <vt:lpstr>Adrián Díaz Cervera</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Adrián Díaz Cervera</cp:lastModifiedBy>
  <cp:revision>127</cp:revision>
  <dcterms:created xsi:type="dcterms:W3CDTF">2013-08-20T12:49:39Z</dcterms:created>
  <dcterms:modified xsi:type="dcterms:W3CDTF">2015-06-07T09:44:00Z</dcterms:modified>
</cp:coreProperties>
</file>